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handoutMasterIdLst>
    <p:handoutMasterId r:id="rId11"/>
  </p:handoutMasterIdLst>
  <p:sldIdLst>
    <p:sldId id="256" r:id="rId3"/>
    <p:sldId id="504" r:id="rId4"/>
    <p:sldId id="503" r:id="rId5"/>
    <p:sldId id="501" r:id="rId6"/>
    <p:sldId id="505" r:id="rId7"/>
    <p:sldId id="493" r:id="rId8"/>
    <p:sldId id="50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FF06DA-741E-3B5F-9484-21D2ADCAE082}" name="Liz Neiman" initials="LN" userId="S::Lneiman@isa.org::3af0c145-75ee-4d91-8cd9-dc5325c83ec4" providerId="AD"/>
  <p188:author id="{D70902E2-4FA0-69D8-6ABE-DBF057D742E6}" name="Andrea Holovach" initials="AH" userId="S::aholovach@isa.org::d35dfe73-d013-405a-bb14-fe627c64e120" providerId="AD"/>
  <p188:author id="{326712FB-9D7F-83B6-99A5-349A3FDA0F32}" name="Guest User" initials="GU" userId="S::urn:spo:anon#79d3de2d78e7b7d1deb986d9bb42f8c5027b2c58e67fbe56cf26d4fbe56912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0E3"/>
    <a:srgbClr val="75BEE9"/>
    <a:srgbClr val="CCFFFF"/>
    <a:srgbClr val="C5FBFF"/>
    <a:srgbClr val="003E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9D4A1-4D2C-4486-BA5E-2423FFFDDC0B}" v="2" dt="2025-02-24T16:30:55.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7497" autoAdjust="0"/>
  </p:normalViewPr>
  <p:slideViewPr>
    <p:cSldViewPr snapToGrid="0">
      <p:cViewPr varScale="1">
        <p:scale>
          <a:sx n="50" d="100"/>
          <a:sy n="50" d="100"/>
        </p:scale>
        <p:origin x="730" y="3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18" Type="http://schemas.microsoft.com/office/2018/10/relationships/authors" Targe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Master" Target="slideMasters/slideMaster2.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Neiman" userId="3af0c145-75ee-4d91-8cd9-dc5325c83ec4" providerId="ADAL" clId="{7049D4A1-4D2C-4486-BA5E-2423FFFDDC0B}"/>
    <pc:docChg chg="custSel addSld delSld modSld">
      <pc:chgData name="Liz Neiman" userId="3af0c145-75ee-4d91-8cd9-dc5325c83ec4" providerId="ADAL" clId="{7049D4A1-4D2C-4486-BA5E-2423FFFDDC0B}" dt="2025-02-24T16:31:27.717" v="4" actId="478"/>
      <pc:docMkLst>
        <pc:docMk/>
      </pc:docMkLst>
      <pc:sldChg chg="addSp delSp modSp mod modClrScheme chgLayout">
        <pc:chgData name="Liz Neiman" userId="3af0c145-75ee-4d91-8cd9-dc5325c83ec4" providerId="ADAL" clId="{7049D4A1-4D2C-4486-BA5E-2423FFFDDC0B}" dt="2025-02-24T16:31:27.717" v="4" actId="478"/>
        <pc:sldMkLst>
          <pc:docMk/>
          <pc:sldMk cId="1210161929" sldId="256"/>
        </pc:sldMkLst>
        <pc:spChg chg="mod ord">
          <ac:chgData name="Liz Neiman" userId="3af0c145-75ee-4d91-8cd9-dc5325c83ec4" providerId="ADAL" clId="{7049D4A1-4D2C-4486-BA5E-2423FFFDDC0B}" dt="2025-02-24T16:31:25.367" v="3" actId="14100"/>
          <ac:spMkLst>
            <pc:docMk/>
            <pc:sldMk cId="1210161929" sldId="256"/>
            <ac:spMk id="2" creationId="{BDE9A29F-3B50-ED06-D423-18ED8830B4E9}"/>
          </ac:spMkLst>
        </pc:spChg>
        <pc:spChg chg="add del mod ord">
          <ac:chgData name="Liz Neiman" userId="3af0c145-75ee-4d91-8cd9-dc5325c83ec4" providerId="ADAL" clId="{7049D4A1-4D2C-4486-BA5E-2423FFFDDC0B}" dt="2025-02-24T16:31:27.717" v="4" actId="478"/>
          <ac:spMkLst>
            <pc:docMk/>
            <pc:sldMk cId="1210161929" sldId="256"/>
            <ac:spMk id="3" creationId="{BA765D48-F7D4-FA43-B88A-99D4A14A8730}"/>
          </ac:spMkLst>
        </pc:spChg>
        <pc:spChg chg="mod ord">
          <ac:chgData name="Liz Neiman" userId="3af0c145-75ee-4d91-8cd9-dc5325c83ec4" providerId="ADAL" clId="{7049D4A1-4D2C-4486-BA5E-2423FFFDDC0B}" dt="2025-02-24T16:31:20.572" v="2" actId="700"/>
          <ac:spMkLst>
            <pc:docMk/>
            <pc:sldMk cId="1210161929" sldId="256"/>
            <ac:spMk id="4" creationId="{8A2C96C9-1356-72E2-57AA-D5491F82A32F}"/>
          </ac:spMkLst>
        </pc:spChg>
      </pc:sldChg>
      <pc:sldChg chg="add del">
        <pc:chgData name="Liz Neiman" userId="3af0c145-75ee-4d91-8cd9-dc5325c83ec4" providerId="ADAL" clId="{7049D4A1-4D2C-4486-BA5E-2423FFFDDC0B}" dt="2025-02-24T16:30:46.973" v="1" actId="47"/>
        <pc:sldMkLst>
          <pc:docMk/>
          <pc:sldMk cId="1131328468" sldId="2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8121A-E64B-4B9C-9CB8-B080FE93EEBD}" type="doc">
      <dgm:prSet loTypeId="urn:microsoft.com/office/officeart/2005/8/layout/rings+Icon" loCatId="officeonline" qsTypeId="urn:microsoft.com/office/officeart/2005/8/quickstyle/simple4" qsCatId="simple" csTypeId="urn:microsoft.com/office/officeart/2005/8/colors/accent5_4" csCatId="accent5" phldr="1"/>
      <dgm:spPr/>
    </dgm:pt>
    <dgm:pt modelId="{A401C50E-8EFB-4A00-BD87-DA11E1B275CA}">
      <dgm:prSet phldrT="[Text]" custT="1"/>
      <dgm:spPr/>
      <dgm:t>
        <a:bodyPr/>
        <a:lstStyle/>
        <a:p>
          <a:r>
            <a:rPr lang="en-US" sz="2200"/>
            <a:t>Grow existing business</a:t>
          </a:r>
        </a:p>
      </dgm:t>
    </dgm:pt>
    <dgm:pt modelId="{E773FB58-1AF7-4A7E-99E6-B32DF1BE7A15}" type="parTrans" cxnId="{55DBD936-82FB-4949-B9A0-F28F784E432E}">
      <dgm:prSet/>
      <dgm:spPr/>
      <dgm:t>
        <a:bodyPr/>
        <a:lstStyle/>
        <a:p>
          <a:endParaRPr lang="en-US"/>
        </a:p>
      </dgm:t>
    </dgm:pt>
    <dgm:pt modelId="{F8AF5C3B-6820-486D-918A-CCCAF0DCDDE2}" type="sibTrans" cxnId="{55DBD936-82FB-4949-B9A0-F28F784E432E}">
      <dgm:prSet/>
      <dgm:spPr/>
      <dgm:t>
        <a:bodyPr/>
        <a:lstStyle/>
        <a:p>
          <a:endParaRPr lang="en-US"/>
        </a:p>
      </dgm:t>
    </dgm:pt>
    <dgm:pt modelId="{7C0562DB-999C-466A-AE1E-72850EC6FFBA}">
      <dgm:prSet phldrT="[Text]" custT="1"/>
      <dgm:spPr/>
      <dgm:t>
        <a:bodyPr/>
        <a:lstStyle/>
        <a:p>
          <a:r>
            <a:rPr lang="en-US" sz="2200"/>
            <a:t>Protect intellectual property</a:t>
          </a:r>
        </a:p>
      </dgm:t>
    </dgm:pt>
    <dgm:pt modelId="{96C38C20-E989-4C9D-B97A-616AD3B66BEC}" type="parTrans" cxnId="{12CF192D-F64E-476C-8C11-5D4E07285749}">
      <dgm:prSet/>
      <dgm:spPr/>
      <dgm:t>
        <a:bodyPr/>
        <a:lstStyle/>
        <a:p>
          <a:endParaRPr lang="en-US"/>
        </a:p>
      </dgm:t>
    </dgm:pt>
    <dgm:pt modelId="{E2092843-2798-465E-8E95-183B6EF577B2}" type="sibTrans" cxnId="{12CF192D-F64E-476C-8C11-5D4E07285749}">
      <dgm:prSet/>
      <dgm:spPr/>
      <dgm:t>
        <a:bodyPr/>
        <a:lstStyle/>
        <a:p>
          <a:endParaRPr lang="en-US"/>
        </a:p>
      </dgm:t>
    </dgm:pt>
    <dgm:pt modelId="{62E3A4CD-B0B1-4F0A-9124-40C9AAD62737}">
      <dgm:prSet phldrT="[Text]" custT="1"/>
      <dgm:spPr/>
      <dgm:t>
        <a:bodyPr/>
        <a:lstStyle/>
        <a:p>
          <a:r>
            <a:rPr lang="en-US" sz="2200"/>
            <a:t>Improve culture</a:t>
          </a:r>
        </a:p>
      </dgm:t>
    </dgm:pt>
    <dgm:pt modelId="{C431634D-E001-48CB-860F-FAAF1D858505}" type="parTrans" cxnId="{41380EDE-4B10-47AC-A7BC-72DD32706D1C}">
      <dgm:prSet/>
      <dgm:spPr/>
      <dgm:t>
        <a:bodyPr/>
        <a:lstStyle/>
        <a:p>
          <a:endParaRPr lang="en-US"/>
        </a:p>
      </dgm:t>
    </dgm:pt>
    <dgm:pt modelId="{FBB697F7-8054-42C7-A2D3-7F85FAD6F304}" type="sibTrans" cxnId="{41380EDE-4B10-47AC-A7BC-72DD32706D1C}">
      <dgm:prSet/>
      <dgm:spPr/>
      <dgm:t>
        <a:bodyPr/>
        <a:lstStyle/>
        <a:p>
          <a:endParaRPr lang="en-US"/>
        </a:p>
      </dgm:t>
    </dgm:pt>
    <dgm:pt modelId="{82CAF8EF-5C54-4EEF-A01C-BC6BF09FF667}">
      <dgm:prSet phldrT="[Text]" custT="1"/>
      <dgm:spPr/>
      <dgm:t>
        <a:bodyPr/>
        <a:lstStyle/>
        <a:p>
          <a:r>
            <a:rPr lang="en-US" sz="2200"/>
            <a:t>Increase awareness, use of ISA content</a:t>
          </a:r>
        </a:p>
      </dgm:t>
    </dgm:pt>
    <dgm:pt modelId="{3AB2CF1E-7F3D-46DF-B5E3-9FAC3D73ABB2}" type="parTrans" cxnId="{BCDDB10C-1B3F-4241-A5C8-99CA9C045E77}">
      <dgm:prSet/>
      <dgm:spPr/>
      <dgm:t>
        <a:bodyPr/>
        <a:lstStyle/>
        <a:p>
          <a:endParaRPr lang="en-US"/>
        </a:p>
      </dgm:t>
    </dgm:pt>
    <dgm:pt modelId="{1FA421F0-6B96-4D0C-903B-721C886D0177}" type="sibTrans" cxnId="{BCDDB10C-1B3F-4241-A5C8-99CA9C045E77}">
      <dgm:prSet/>
      <dgm:spPr/>
      <dgm:t>
        <a:bodyPr/>
        <a:lstStyle/>
        <a:p>
          <a:endParaRPr lang="en-US"/>
        </a:p>
      </dgm:t>
    </dgm:pt>
    <dgm:pt modelId="{07F41B42-0A4E-4214-94D7-D64ABC995FFB}">
      <dgm:prSet phldrT="[Text]" custT="1"/>
      <dgm:spPr/>
      <dgm:t>
        <a:bodyPr/>
        <a:lstStyle/>
        <a:p>
          <a:r>
            <a:rPr lang="en-US" sz="2200"/>
            <a:t>Identify the right technical areas</a:t>
          </a:r>
        </a:p>
      </dgm:t>
    </dgm:pt>
    <dgm:pt modelId="{1B203CC2-CB0E-4505-8041-04CF70F04E0F}" type="parTrans" cxnId="{1173AD85-476C-4C3D-9D68-2ED7FCBC60EF}">
      <dgm:prSet/>
      <dgm:spPr/>
      <dgm:t>
        <a:bodyPr/>
        <a:lstStyle/>
        <a:p>
          <a:endParaRPr lang="en-US"/>
        </a:p>
      </dgm:t>
    </dgm:pt>
    <dgm:pt modelId="{88F66B08-A668-479C-93E8-B770A542AD8F}" type="sibTrans" cxnId="{1173AD85-476C-4C3D-9D68-2ED7FCBC60EF}">
      <dgm:prSet/>
      <dgm:spPr/>
      <dgm:t>
        <a:bodyPr/>
        <a:lstStyle/>
        <a:p>
          <a:endParaRPr lang="en-US"/>
        </a:p>
      </dgm:t>
    </dgm:pt>
    <dgm:pt modelId="{B7C6CF64-A9BF-4AD4-865E-6910CDAF6CDB}">
      <dgm:prSet phldrT="[Text]" custT="1"/>
      <dgm:spPr/>
      <dgm:t>
        <a:bodyPr/>
        <a:lstStyle/>
        <a:p>
          <a:r>
            <a:rPr lang="en-US" sz="2200"/>
            <a:t>Agility of content creation, revision</a:t>
          </a:r>
        </a:p>
      </dgm:t>
    </dgm:pt>
    <dgm:pt modelId="{D60CDCCD-F2BA-4E06-8447-E1A1ACF85AE1}" type="parTrans" cxnId="{CDBD12B9-8CB3-4EAD-A5E9-D499E0F25F0B}">
      <dgm:prSet/>
      <dgm:spPr/>
      <dgm:t>
        <a:bodyPr/>
        <a:lstStyle/>
        <a:p>
          <a:endParaRPr lang="en-US"/>
        </a:p>
      </dgm:t>
    </dgm:pt>
    <dgm:pt modelId="{FB60B941-2044-4B8E-98AE-725417B4AA31}" type="sibTrans" cxnId="{CDBD12B9-8CB3-4EAD-A5E9-D499E0F25F0B}">
      <dgm:prSet/>
      <dgm:spPr/>
      <dgm:t>
        <a:bodyPr/>
        <a:lstStyle/>
        <a:p>
          <a:endParaRPr lang="en-US"/>
        </a:p>
      </dgm:t>
    </dgm:pt>
    <dgm:pt modelId="{BC6CAD0D-0702-4817-94B8-1BCDBC86FCCC}" type="pres">
      <dgm:prSet presAssocID="{5388121A-E64B-4B9C-9CB8-B080FE93EEBD}" presName="Name0" presStyleCnt="0">
        <dgm:presLayoutVars>
          <dgm:chMax val="7"/>
          <dgm:dir/>
          <dgm:resizeHandles val="exact"/>
        </dgm:presLayoutVars>
      </dgm:prSet>
      <dgm:spPr/>
    </dgm:pt>
    <dgm:pt modelId="{E449DAEE-17E4-4B1B-9836-AD2AC3F5D929}" type="pres">
      <dgm:prSet presAssocID="{5388121A-E64B-4B9C-9CB8-B080FE93EEBD}" presName="ellipse1" presStyleLbl="vennNode1" presStyleIdx="0" presStyleCnt="6">
        <dgm:presLayoutVars>
          <dgm:bulletEnabled val="1"/>
        </dgm:presLayoutVars>
      </dgm:prSet>
      <dgm:spPr/>
    </dgm:pt>
    <dgm:pt modelId="{0074A56D-B83B-41CA-BDC1-CE57EFE02313}" type="pres">
      <dgm:prSet presAssocID="{5388121A-E64B-4B9C-9CB8-B080FE93EEBD}" presName="ellipse2" presStyleLbl="vennNode1" presStyleIdx="1" presStyleCnt="6">
        <dgm:presLayoutVars>
          <dgm:bulletEnabled val="1"/>
        </dgm:presLayoutVars>
      </dgm:prSet>
      <dgm:spPr/>
    </dgm:pt>
    <dgm:pt modelId="{2197CB20-4498-4780-9BA0-D1A330E514A1}" type="pres">
      <dgm:prSet presAssocID="{5388121A-E64B-4B9C-9CB8-B080FE93EEBD}" presName="ellipse3" presStyleLbl="vennNode1" presStyleIdx="2" presStyleCnt="6">
        <dgm:presLayoutVars>
          <dgm:bulletEnabled val="1"/>
        </dgm:presLayoutVars>
      </dgm:prSet>
      <dgm:spPr/>
    </dgm:pt>
    <dgm:pt modelId="{565385BA-4312-4A33-91AB-FF0DE9DE7984}" type="pres">
      <dgm:prSet presAssocID="{5388121A-E64B-4B9C-9CB8-B080FE93EEBD}" presName="ellipse4" presStyleLbl="vennNode1" presStyleIdx="3" presStyleCnt="6">
        <dgm:presLayoutVars>
          <dgm:bulletEnabled val="1"/>
        </dgm:presLayoutVars>
      </dgm:prSet>
      <dgm:spPr/>
    </dgm:pt>
    <dgm:pt modelId="{05305A81-B351-4B1A-88E3-174BCCC58EB1}" type="pres">
      <dgm:prSet presAssocID="{5388121A-E64B-4B9C-9CB8-B080FE93EEBD}" presName="ellipse5" presStyleLbl="vennNode1" presStyleIdx="4" presStyleCnt="6">
        <dgm:presLayoutVars>
          <dgm:bulletEnabled val="1"/>
        </dgm:presLayoutVars>
      </dgm:prSet>
      <dgm:spPr/>
    </dgm:pt>
    <dgm:pt modelId="{291DF248-7005-4A49-AA8C-C96CF10DFA28}" type="pres">
      <dgm:prSet presAssocID="{5388121A-E64B-4B9C-9CB8-B080FE93EEBD}" presName="ellipse6" presStyleLbl="vennNode1" presStyleIdx="5" presStyleCnt="6">
        <dgm:presLayoutVars>
          <dgm:bulletEnabled val="1"/>
        </dgm:presLayoutVars>
      </dgm:prSet>
      <dgm:spPr/>
    </dgm:pt>
  </dgm:ptLst>
  <dgm:cxnLst>
    <dgm:cxn modelId="{BCDDB10C-1B3F-4241-A5C8-99CA9C045E77}" srcId="{5388121A-E64B-4B9C-9CB8-B080FE93EEBD}" destId="{82CAF8EF-5C54-4EEF-A01C-BC6BF09FF667}" srcOrd="1" destOrd="0" parTransId="{3AB2CF1E-7F3D-46DF-B5E3-9FAC3D73ABB2}" sibTransId="{1FA421F0-6B96-4D0C-903B-721C886D0177}"/>
    <dgm:cxn modelId="{F7BE091C-FA61-4CB2-910F-FDFAD62977D0}" type="presOf" srcId="{62E3A4CD-B0B1-4F0A-9124-40C9AAD62737}" destId="{291DF248-7005-4A49-AA8C-C96CF10DFA28}" srcOrd="0" destOrd="0" presId="urn:microsoft.com/office/officeart/2005/8/layout/rings+Icon"/>
    <dgm:cxn modelId="{12CF192D-F64E-476C-8C11-5D4E07285749}" srcId="{5388121A-E64B-4B9C-9CB8-B080FE93EEBD}" destId="{7C0562DB-999C-466A-AE1E-72850EC6FFBA}" srcOrd="4" destOrd="0" parTransId="{96C38C20-E989-4C9D-B97A-616AD3B66BEC}" sibTransId="{E2092843-2798-465E-8E95-183B6EF577B2}"/>
    <dgm:cxn modelId="{ACA70D35-1493-4093-81DB-8ED4115313C3}" type="presOf" srcId="{5388121A-E64B-4B9C-9CB8-B080FE93EEBD}" destId="{BC6CAD0D-0702-4817-94B8-1BCDBC86FCCC}" srcOrd="0" destOrd="0" presId="urn:microsoft.com/office/officeart/2005/8/layout/rings+Icon"/>
    <dgm:cxn modelId="{50EFB835-F92E-40A7-9D4B-DD9A6AC59B3C}" type="presOf" srcId="{07F41B42-0A4E-4214-94D7-D64ABC995FFB}" destId="{2197CB20-4498-4780-9BA0-D1A330E514A1}" srcOrd="0" destOrd="0" presId="urn:microsoft.com/office/officeart/2005/8/layout/rings+Icon"/>
    <dgm:cxn modelId="{55DBD936-82FB-4949-B9A0-F28F784E432E}" srcId="{5388121A-E64B-4B9C-9CB8-B080FE93EEBD}" destId="{A401C50E-8EFB-4A00-BD87-DA11E1B275CA}" srcOrd="0" destOrd="0" parTransId="{E773FB58-1AF7-4A7E-99E6-B32DF1BE7A15}" sibTransId="{F8AF5C3B-6820-486D-918A-CCCAF0DCDDE2}"/>
    <dgm:cxn modelId="{C9A5D360-4982-469B-B930-B7C2DB36BD39}" type="presOf" srcId="{7C0562DB-999C-466A-AE1E-72850EC6FFBA}" destId="{05305A81-B351-4B1A-88E3-174BCCC58EB1}" srcOrd="0" destOrd="0" presId="urn:microsoft.com/office/officeart/2005/8/layout/rings+Icon"/>
    <dgm:cxn modelId="{1173AD85-476C-4C3D-9D68-2ED7FCBC60EF}" srcId="{5388121A-E64B-4B9C-9CB8-B080FE93EEBD}" destId="{07F41B42-0A4E-4214-94D7-D64ABC995FFB}" srcOrd="2" destOrd="0" parTransId="{1B203CC2-CB0E-4505-8041-04CF70F04E0F}" sibTransId="{88F66B08-A668-479C-93E8-B770A542AD8F}"/>
    <dgm:cxn modelId="{CDBD12B9-8CB3-4EAD-A5E9-D499E0F25F0B}" srcId="{5388121A-E64B-4B9C-9CB8-B080FE93EEBD}" destId="{B7C6CF64-A9BF-4AD4-865E-6910CDAF6CDB}" srcOrd="3" destOrd="0" parTransId="{D60CDCCD-F2BA-4E06-8447-E1A1ACF85AE1}" sibTransId="{FB60B941-2044-4B8E-98AE-725417B4AA31}"/>
    <dgm:cxn modelId="{41380EDE-4B10-47AC-A7BC-72DD32706D1C}" srcId="{5388121A-E64B-4B9C-9CB8-B080FE93EEBD}" destId="{62E3A4CD-B0B1-4F0A-9124-40C9AAD62737}" srcOrd="5" destOrd="0" parTransId="{C431634D-E001-48CB-860F-FAAF1D858505}" sibTransId="{FBB697F7-8054-42C7-A2D3-7F85FAD6F304}"/>
    <dgm:cxn modelId="{8D65A5E6-B32D-4414-9278-9DE808C36C28}" type="presOf" srcId="{B7C6CF64-A9BF-4AD4-865E-6910CDAF6CDB}" destId="{565385BA-4312-4A33-91AB-FF0DE9DE7984}" srcOrd="0" destOrd="0" presId="urn:microsoft.com/office/officeart/2005/8/layout/rings+Icon"/>
    <dgm:cxn modelId="{4ADFF2F0-0EC1-45CF-9890-9C722188056C}" type="presOf" srcId="{82CAF8EF-5C54-4EEF-A01C-BC6BF09FF667}" destId="{0074A56D-B83B-41CA-BDC1-CE57EFE02313}" srcOrd="0" destOrd="0" presId="urn:microsoft.com/office/officeart/2005/8/layout/rings+Icon"/>
    <dgm:cxn modelId="{A435E1F5-34FA-4632-96B4-5946E89FC022}" type="presOf" srcId="{A401C50E-8EFB-4A00-BD87-DA11E1B275CA}" destId="{E449DAEE-17E4-4B1B-9836-AD2AC3F5D929}" srcOrd="0" destOrd="0" presId="urn:microsoft.com/office/officeart/2005/8/layout/rings+Icon"/>
    <dgm:cxn modelId="{AAF0DEC5-EA1D-402E-B400-B56DF351BBFD}" type="presParOf" srcId="{BC6CAD0D-0702-4817-94B8-1BCDBC86FCCC}" destId="{E449DAEE-17E4-4B1B-9836-AD2AC3F5D929}" srcOrd="0" destOrd="0" presId="urn:microsoft.com/office/officeart/2005/8/layout/rings+Icon"/>
    <dgm:cxn modelId="{86C51734-DFAE-40FE-89B4-CF125AE62C79}" type="presParOf" srcId="{BC6CAD0D-0702-4817-94B8-1BCDBC86FCCC}" destId="{0074A56D-B83B-41CA-BDC1-CE57EFE02313}" srcOrd="1" destOrd="0" presId="urn:microsoft.com/office/officeart/2005/8/layout/rings+Icon"/>
    <dgm:cxn modelId="{9596CE9F-363A-46D9-8BE3-603D614B826A}" type="presParOf" srcId="{BC6CAD0D-0702-4817-94B8-1BCDBC86FCCC}" destId="{2197CB20-4498-4780-9BA0-D1A330E514A1}" srcOrd="2" destOrd="0" presId="urn:microsoft.com/office/officeart/2005/8/layout/rings+Icon"/>
    <dgm:cxn modelId="{EE80F6A4-B070-4276-883E-0CF039181049}" type="presParOf" srcId="{BC6CAD0D-0702-4817-94B8-1BCDBC86FCCC}" destId="{565385BA-4312-4A33-91AB-FF0DE9DE7984}" srcOrd="3" destOrd="0" presId="urn:microsoft.com/office/officeart/2005/8/layout/rings+Icon"/>
    <dgm:cxn modelId="{183DD7F9-6238-4C38-94A2-E3EBC8C49FE2}" type="presParOf" srcId="{BC6CAD0D-0702-4817-94B8-1BCDBC86FCCC}" destId="{05305A81-B351-4B1A-88E3-174BCCC58EB1}" srcOrd="4" destOrd="0" presId="urn:microsoft.com/office/officeart/2005/8/layout/rings+Icon"/>
    <dgm:cxn modelId="{03F3BAD8-99E5-4BC0-B916-283020B898A5}" type="presParOf" srcId="{BC6CAD0D-0702-4817-94B8-1BCDBC86FCCC}" destId="{291DF248-7005-4A49-AA8C-C96CF10DFA28}"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9DAEE-17E4-4B1B-9836-AD2AC3F5D929}">
      <dsp:nvSpPr>
        <dsp:cNvPr id="0" name=""/>
        <dsp:cNvSpPr/>
      </dsp:nvSpPr>
      <dsp:spPr>
        <a:xfrm>
          <a:off x="1337158" y="0"/>
          <a:ext cx="2645915" cy="2646048"/>
        </a:xfrm>
        <a:prstGeom prst="ellipse">
          <a:avLst/>
        </a:prstGeom>
        <a:gradFill rotWithShape="0">
          <a:gsLst>
            <a:gs pos="0">
              <a:schemeClr val="accent5">
                <a:shade val="80000"/>
                <a:alpha val="50000"/>
                <a:hueOff val="0"/>
                <a:satOff val="0"/>
                <a:lumOff val="0"/>
                <a:alphaOff val="0"/>
                <a:satMod val="103000"/>
                <a:lumMod val="102000"/>
                <a:tint val="94000"/>
              </a:schemeClr>
            </a:gs>
            <a:gs pos="50000">
              <a:schemeClr val="accent5">
                <a:shade val="80000"/>
                <a:alpha val="50000"/>
                <a:hueOff val="0"/>
                <a:satOff val="0"/>
                <a:lumOff val="0"/>
                <a:alphaOff val="0"/>
                <a:satMod val="110000"/>
                <a:lumMod val="100000"/>
                <a:shade val="100000"/>
              </a:schemeClr>
            </a:gs>
            <a:gs pos="100000">
              <a:schemeClr val="accent5">
                <a:shade val="80000"/>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Grow existing business</a:t>
          </a:r>
        </a:p>
      </dsp:txBody>
      <dsp:txXfrm>
        <a:off x="1724643" y="387505"/>
        <a:ext cx="1870945" cy="1871038"/>
      </dsp:txXfrm>
    </dsp:sp>
    <dsp:sp modelId="{0074A56D-B83B-41CA-BDC1-CE57EFE02313}">
      <dsp:nvSpPr>
        <dsp:cNvPr id="0" name=""/>
        <dsp:cNvSpPr/>
      </dsp:nvSpPr>
      <dsp:spPr>
        <a:xfrm>
          <a:off x="2711511" y="1705289"/>
          <a:ext cx="2645915" cy="2646048"/>
        </a:xfrm>
        <a:prstGeom prst="ellipse">
          <a:avLst/>
        </a:prstGeom>
        <a:gradFill rotWithShape="0">
          <a:gsLst>
            <a:gs pos="0">
              <a:schemeClr val="accent5">
                <a:shade val="80000"/>
                <a:alpha val="50000"/>
                <a:hueOff val="71692"/>
                <a:satOff val="-23004"/>
                <a:lumOff val="16317"/>
                <a:alphaOff val="0"/>
                <a:satMod val="103000"/>
                <a:lumMod val="102000"/>
                <a:tint val="94000"/>
              </a:schemeClr>
            </a:gs>
            <a:gs pos="50000">
              <a:schemeClr val="accent5">
                <a:shade val="80000"/>
                <a:alpha val="50000"/>
                <a:hueOff val="71692"/>
                <a:satOff val="-23004"/>
                <a:lumOff val="16317"/>
                <a:alphaOff val="0"/>
                <a:satMod val="110000"/>
                <a:lumMod val="100000"/>
                <a:shade val="100000"/>
              </a:schemeClr>
            </a:gs>
            <a:gs pos="100000">
              <a:schemeClr val="accent5">
                <a:shade val="80000"/>
                <a:alpha val="50000"/>
                <a:hueOff val="71692"/>
                <a:satOff val="-23004"/>
                <a:lumOff val="16317"/>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Increase awareness, use of ISA content</a:t>
          </a:r>
        </a:p>
      </dsp:txBody>
      <dsp:txXfrm>
        <a:off x="3098996" y="2092794"/>
        <a:ext cx="1870945" cy="1871038"/>
      </dsp:txXfrm>
    </dsp:sp>
    <dsp:sp modelId="{2197CB20-4498-4780-9BA0-D1A330E514A1}">
      <dsp:nvSpPr>
        <dsp:cNvPr id="0" name=""/>
        <dsp:cNvSpPr/>
      </dsp:nvSpPr>
      <dsp:spPr>
        <a:xfrm>
          <a:off x="4085865" y="0"/>
          <a:ext cx="2645915" cy="2646048"/>
        </a:xfrm>
        <a:prstGeom prst="ellipse">
          <a:avLst/>
        </a:prstGeom>
        <a:gradFill rotWithShape="0">
          <a:gsLst>
            <a:gs pos="0">
              <a:schemeClr val="accent5">
                <a:shade val="80000"/>
                <a:alpha val="50000"/>
                <a:hueOff val="143384"/>
                <a:satOff val="-46008"/>
                <a:lumOff val="32634"/>
                <a:alphaOff val="0"/>
                <a:satMod val="103000"/>
                <a:lumMod val="102000"/>
                <a:tint val="94000"/>
              </a:schemeClr>
            </a:gs>
            <a:gs pos="50000">
              <a:schemeClr val="accent5">
                <a:shade val="80000"/>
                <a:alpha val="50000"/>
                <a:hueOff val="143384"/>
                <a:satOff val="-46008"/>
                <a:lumOff val="32634"/>
                <a:alphaOff val="0"/>
                <a:satMod val="110000"/>
                <a:lumMod val="100000"/>
                <a:shade val="100000"/>
              </a:schemeClr>
            </a:gs>
            <a:gs pos="100000">
              <a:schemeClr val="accent5">
                <a:shade val="80000"/>
                <a:alpha val="50000"/>
                <a:hueOff val="143384"/>
                <a:satOff val="-46008"/>
                <a:lumOff val="3263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Identify the right technical areas</a:t>
          </a:r>
        </a:p>
      </dsp:txBody>
      <dsp:txXfrm>
        <a:off x="4473350" y="387505"/>
        <a:ext cx="1870945" cy="1871038"/>
      </dsp:txXfrm>
    </dsp:sp>
    <dsp:sp modelId="{565385BA-4312-4A33-91AB-FF0DE9DE7984}">
      <dsp:nvSpPr>
        <dsp:cNvPr id="0" name=""/>
        <dsp:cNvSpPr/>
      </dsp:nvSpPr>
      <dsp:spPr>
        <a:xfrm>
          <a:off x="5460218" y="1705289"/>
          <a:ext cx="2645915" cy="2646048"/>
        </a:xfrm>
        <a:prstGeom prst="ellipse">
          <a:avLst/>
        </a:prstGeom>
        <a:gradFill rotWithShape="0">
          <a:gsLst>
            <a:gs pos="0">
              <a:schemeClr val="accent5">
                <a:shade val="80000"/>
                <a:alpha val="50000"/>
                <a:hueOff val="215077"/>
                <a:satOff val="-69012"/>
                <a:lumOff val="48951"/>
                <a:alphaOff val="0"/>
                <a:satMod val="103000"/>
                <a:lumMod val="102000"/>
                <a:tint val="94000"/>
              </a:schemeClr>
            </a:gs>
            <a:gs pos="50000">
              <a:schemeClr val="accent5">
                <a:shade val="80000"/>
                <a:alpha val="50000"/>
                <a:hueOff val="215077"/>
                <a:satOff val="-69012"/>
                <a:lumOff val="48951"/>
                <a:alphaOff val="0"/>
                <a:satMod val="110000"/>
                <a:lumMod val="100000"/>
                <a:shade val="100000"/>
              </a:schemeClr>
            </a:gs>
            <a:gs pos="100000">
              <a:schemeClr val="accent5">
                <a:shade val="80000"/>
                <a:alpha val="50000"/>
                <a:hueOff val="215077"/>
                <a:satOff val="-69012"/>
                <a:lumOff val="48951"/>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Agility of content creation, revision</a:t>
          </a:r>
        </a:p>
      </dsp:txBody>
      <dsp:txXfrm>
        <a:off x="5847703" y="2092794"/>
        <a:ext cx="1870945" cy="1871038"/>
      </dsp:txXfrm>
    </dsp:sp>
    <dsp:sp modelId="{05305A81-B351-4B1A-88E3-174BCCC58EB1}">
      <dsp:nvSpPr>
        <dsp:cNvPr id="0" name=""/>
        <dsp:cNvSpPr/>
      </dsp:nvSpPr>
      <dsp:spPr>
        <a:xfrm>
          <a:off x="6834571" y="0"/>
          <a:ext cx="2645915" cy="2646048"/>
        </a:xfrm>
        <a:prstGeom prst="ellipse">
          <a:avLst/>
        </a:prstGeom>
        <a:gradFill rotWithShape="0">
          <a:gsLst>
            <a:gs pos="0">
              <a:schemeClr val="accent5">
                <a:shade val="80000"/>
                <a:alpha val="50000"/>
                <a:hueOff val="143384"/>
                <a:satOff val="-46008"/>
                <a:lumOff val="32634"/>
                <a:alphaOff val="0"/>
                <a:satMod val="103000"/>
                <a:lumMod val="102000"/>
                <a:tint val="94000"/>
              </a:schemeClr>
            </a:gs>
            <a:gs pos="50000">
              <a:schemeClr val="accent5">
                <a:shade val="80000"/>
                <a:alpha val="50000"/>
                <a:hueOff val="143384"/>
                <a:satOff val="-46008"/>
                <a:lumOff val="32634"/>
                <a:alphaOff val="0"/>
                <a:satMod val="110000"/>
                <a:lumMod val="100000"/>
                <a:shade val="100000"/>
              </a:schemeClr>
            </a:gs>
            <a:gs pos="100000">
              <a:schemeClr val="accent5">
                <a:shade val="80000"/>
                <a:alpha val="50000"/>
                <a:hueOff val="143384"/>
                <a:satOff val="-46008"/>
                <a:lumOff val="3263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Protect intellectual property</a:t>
          </a:r>
        </a:p>
      </dsp:txBody>
      <dsp:txXfrm>
        <a:off x="7222056" y="387505"/>
        <a:ext cx="1870945" cy="1871038"/>
      </dsp:txXfrm>
    </dsp:sp>
    <dsp:sp modelId="{291DF248-7005-4A49-AA8C-C96CF10DFA28}">
      <dsp:nvSpPr>
        <dsp:cNvPr id="0" name=""/>
        <dsp:cNvSpPr/>
      </dsp:nvSpPr>
      <dsp:spPr>
        <a:xfrm>
          <a:off x="8208924" y="1705289"/>
          <a:ext cx="2645915" cy="2646048"/>
        </a:xfrm>
        <a:prstGeom prst="ellipse">
          <a:avLst/>
        </a:prstGeom>
        <a:gradFill rotWithShape="0">
          <a:gsLst>
            <a:gs pos="0">
              <a:schemeClr val="accent5">
                <a:shade val="80000"/>
                <a:alpha val="50000"/>
                <a:hueOff val="71692"/>
                <a:satOff val="-23004"/>
                <a:lumOff val="16317"/>
                <a:alphaOff val="0"/>
                <a:satMod val="103000"/>
                <a:lumMod val="102000"/>
                <a:tint val="94000"/>
              </a:schemeClr>
            </a:gs>
            <a:gs pos="50000">
              <a:schemeClr val="accent5">
                <a:shade val="80000"/>
                <a:alpha val="50000"/>
                <a:hueOff val="71692"/>
                <a:satOff val="-23004"/>
                <a:lumOff val="16317"/>
                <a:alphaOff val="0"/>
                <a:satMod val="110000"/>
                <a:lumMod val="100000"/>
                <a:shade val="100000"/>
              </a:schemeClr>
            </a:gs>
            <a:gs pos="100000">
              <a:schemeClr val="accent5">
                <a:shade val="80000"/>
                <a:alpha val="50000"/>
                <a:hueOff val="71692"/>
                <a:satOff val="-23004"/>
                <a:lumOff val="16317"/>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Improve culture</a:t>
          </a:r>
        </a:p>
      </dsp:txBody>
      <dsp:txXfrm>
        <a:off x="8596409" y="2092794"/>
        <a:ext cx="1870945" cy="187103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606BF3-74B9-6C69-5941-48BB2C1DF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40E82E-E754-9F52-B1B8-031B0F388F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158FA8-F63D-455B-9A3A-89A804A1DCD1}" type="datetimeFigureOut">
              <a:rPr lang="en-US" smtClean="0"/>
              <a:t>2/24/2025</a:t>
            </a:fld>
            <a:endParaRPr lang="en-US"/>
          </a:p>
        </p:txBody>
      </p:sp>
      <p:sp>
        <p:nvSpPr>
          <p:cNvPr id="4" name="Footer Placeholder 3">
            <a:extLst>
              <a:ext uri="{FF2B5EF4-FFF2-40B4-BE49-F238E27FC236}">
                <a16:creationId xmlns:a16="http://schemas.microsoft.com/office/drawing/2014/main" id="{785D70BF-8A58-973F-B787-D2E112FAEE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32DB7A4-82E9-FE5F-DCE9-A744842A62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B112F-4412-4817-AFF3-973F2BFF90AE}" type="slidenum">
              <a:rPr lang="en-US" smtClean="0"/>
              <a:t>‹#›</a:t>
            </a:fld>
            <a:endParaRPr lang="en-US"/>
          </a:p>
        </p:txBody>
      </p:sp>
    </p:spTree>
    <p:extLst>
      <p:ext uri="{BB962C8B-B14F-4D97-AF65-F5344CB8AC3E}">
        <p14:creationId xmlns:p14="http://schemas.microsoft.com/office/powerpoint/2010/main" val="3308467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2604C-F8BD-4516-ABE5-FE7FA62E20DE}"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AA7C1-0314-444E-89CF-86450ECC10AE}" type="slidenum">
              <a:rPr lang="en-US" smtClean="0"/>
              <a:t>‹#›</a:t>
            </a:fld>
            <a:endParaRPr lang="en-US"/>
          </a:p>
        </p:txBody>
      </p:sp>
    </p:spTree>
    <p:extLst>
      <p:ext uri="{BB962C8B-B14F-4D97-AF65-F5344CB8AC3E}">
        <p14:creationId xmlns:p14="http://schemas.microsoft.com/office/powerpoint/2010/main" val="3302578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AA7C1-0314-444E-89CF-86450ECC10AE}" type="slidenum">
              <a:rPr lang="en-US" smtClean="0"/>
              <a:t>1</a:t>
            </a:fld>
            <a:endParaRPr lang="en-US"/>
          </a:p>
        </p:txBody>
      </p:sp>
    </p:spTree>
    <p:extLst>
      <p:ext uri="{BB962C8B-B14F-4D97-AF65-F5344CB8AC3E}">
        <p14:creationId xmlns:p14="http://schemas.microsoft.com/office/powerpoint/2010/main" val="4205677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Our vision is to create a better world through automation.</a:t>
            </a:r>
          </a:p>
          <a:p>
            <a:pPr>
              <a:lnSpc>
                <a:spcPct val="150000"/>
              </a:lnSpc>
            </a:pPr>
            <a:endParaRPr lang="en-US" dirty="0"/>
          </a:p>
          <a:p>
            <a:pPr>
              <a:lnSpc>
                <a:spcPct val="150000"/>
              </a:lnSpc>
            </a:pPr>
            <a:r>
              <a:rPr lang="en-US" dirty="0"/>
              <a:t>Our mission is empowering the global automation community through standards and knowledge sharing.</a:t>
            </a:r>
          </a:p>
          <a:p>
            <a:pPr>
              <a:lnSpc>
                <a:spcPct val="150000"/>
              </a:lnSpc>
            </a:pPr>
            <a:endParaRPr lang="en-US" dirty="0"/>
          </a:p>
          <a:p>
            <a:pPr>
              <a:lnSpc>
                <a:spcPct val="150000"/>
              </a:lnSpc>
            </a:pPr>
            <a:r>
              <a:rPr lang="en-US" dirty="0"/>
              <a:t>And our shared values are:</a:t>
            </a:r>
          </a:p>
          <a:p>
            <a:r>
              <a:rPr lang="en-US" dirty="0"/>
              <a:t>Excellence - We provide industry-leading unbiased content developed and vetted by a community of experts</a:t>
            </a:r>
          </a:p>
          <a:p>
            <a:r>
              <a:rPr lang="en-US" dirty="0"/>
              <a:t>Integrity - We act with honesty, integrity, and trust—respecting others in all that we do</a:t>
            </a:r>
          </a:p>
          <a:p>
            <a:r>
              <a:rPr lang="en-US" dirty="0"/>
              <a:t>Diversity and Inclusion - We are committed to being a global, diverse, and inclusive organization</a:t>
            </a:r>
          </a:p>
          <a:p>
            <a:r>
              <a:rPr lang="en-US" dirty="0"/>
              <a:t>Collaboration - We seek out opportunities to work together for the benefit of the Society, its members, and our profession</a:t>
            </a:r>
          </a:p>
          <a:p>
            <a:r>
              <a:rPr lang="en-US" dirty="0"/>
              <a:t>Professionalism - We uphold the highest standards of competence and skill in everything we do</a:t>
            </a:r>
          </a:p>
          <a:p>
            <a:pPr>
              <a:lnSpc>
                <a:spcPct val="150000"/>
              </a:lnSpc>
            </a:pPr>
            <a:endParaRPr lang="en-US" dirty="0"/>
          </a:p>
          <a:p>
            <a:pPr>
              <a:lnSpc>
                <a:spcPct val="150000"/>
              </a:lnSpc>
            </a:pPr>
            <a:r>
              <a:rPr lang="en-US" dirty="0"/>
              <a:t>With that shared understanding, let's move forward with our 2024 results. </a:t>
            </a:r>
          </a:p>
        </p:txBody>
      </p:sp>
      <p:sp>
        <p:nvSpPr>
          <p:cNvPr id="4" name="Slide Number Placeholder 3"/>
          <p:cNvSpPr>
            <a:spLocks noGrp="1"/>
          </p:cNvSpPr>
          <p:nvPr>
            <p:ph type="sldNum" sz="quarter" idx="5"/>
          </p:nvPr>
        </p:nvSpPr>
        <p:spPr/>
        <p:txBody>
          <a:bodyPr/>
          <a:lstStyle/>
          <a:p>
            <a:fld id="{9C7AA7C1-0314-444E-89CF-86450ECC10AE}" type="slidenum">
              <a:rPr lang="en-US" smtClean="0"/>
              <a:t>2</a:t>
            </a:fld>
            <a:endParaRPr lang="en-US"/>
          </a:p>
        </p:txBody>
      </p:sp>
    </p:spTree>
    <p:extLst>
      <p:ext uri="{BB962C8B-B14F-4D97-AF65-F5344CB8AC3E}">
        <p14:creationId xmlns:p14="http://schemas.microsoft.com/office/powerpoint/2010/main" val="2711946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393700"/>
            <a:ext cx="3198812" cy="1798638"/>
          </a:xfrm>
        </p:spPr>
      </p:sp>
      <p:sp>
        <p:nvSpPr>
          <p:cNvPr id="3" name="Notes Placeholder 2"/>
          <p:cNvSpPr>
            <a:spLocks noGrp="1"/>
          </p:cNvSpPr>
          <p:nvPr>
            <p:ph type="body" idx="1"/>
          </p:nvPr>
        </p:nvSpPr>
        <p:spPr/>
        <p:txBody>
          <a:bodyPr/>
          <a:lstStyle/>
          <a:p>
            <a:pPr marL="114300">
              <a:lnSpc>
                <a:spcPct val="150000"/>
              </a:lnSpc>
            </a:pPr>
            <a:r>
              <a:rPr lang="en-US" sz="1600" dirty="0">
                <a:solidFill>
                  <a:schemeClr val="tx2"/>
                </a:solidFill>
              </a:rPr>
              <a:t>ISA’s Strategy is developed and managed by the ISA Executive Board, in concert with staff leadership and Society committees. </a:t>
            </a:r>
            <a:endParaRPr lang="en-US" sz="1600" dirty="0">
              <a:solidFill>
                <a:schemeClr val="tx2"/>
              </a:solidFill>
              <a:ea typeface="Open Sans"/>
              <a:cs typeface="Open Sans"/>
            </a:endParaRPr>
          </a:p>
          <a:p>
            <a:pPr marL="114300" indent="0">
              <a:lnSpc>
                <a:spcPct val="150000"/>
              </a:lnSpc>
              <a:buNone/>
            </a:pPr>
            <a:endParaRPr lang="en-US" sz="1600" dirty="0">
              <a:solidFill>
                <a:schemeClr val="tx2"/>
              </a:solidFill>
            </a:endParaRPr>
          </a:p>
          <a:p>
            <a:pPr marL="114300" indent="0">
              <a:lnSpc>
                <a:spcPct val="150000"/>
              </a:lnSpc>
              <a:buNone/>
            </a:pPr>
            <a:r>
              <a:rPr lang="en-US" sz="1600" dirty="0">
                <a:solidFill>
                  <a:schemeClr val="tx2"/>
                </a:solidFill>
              </a:rPr>
              <a:t>The plan is validated and modified to reflect progress and new priorities.</a:t>
            </a:r>
            <a:endParaRPr lang="en-US" sz="1600" dirty="0">
              <a:solidFill>
                <a:schemeClr val="tx2"/>
              </a:solidFill>
              <a:ea typeface="Open Sans"/>
              <a:cs typeface="Open Sans"/>
            </a:endParaRPr>
          </a:p>
          <a:p>
            <a:pPr marL="114300" indent="0">
              <a:lnSpc>
                <a:spcPct val="150000"/>
              </a:lnSpc>
              <a:buNone/>
            </a:pPr>
            <a:endParaRPr lang="en-US" sz="1600" dirty="0">
              <a:solidFill>
                <a:schemeClr val="tx2"/>
              </a:solidFill>
            </a:endParaRPr>
          </a:p>
          <a:p>
            <a:pPr marL="114300">
              <a:lnSpc>
                <a:spcPct val="150000"/>
              </a:lnSpc>
            </a:pPr>
            <a:r>
              <a:rPr lang="en-US" sz="1600" dirty="0">
                <a:solidFill>
                  <a:schemeClr val="tx2"/>
                </a:solidFill>
              </a:rPr>
              <a:t>The 2025-2027 Strategy was approved by the ISA Executive Board on 21 November 2024. </a:t>
            </a:r>
            <a:endParaRPr lang="en-US" sz="1600" dirty="0"/>
          </a:p>
        </p:txBody>
      </p:sp>
      <p:sp>
        <p:nvSpPr>
          <p:cNvPr id="4" name="Slide Number Placeholder 3"/>
          <p:cNvSpPr>
            <a:spLocks noGrp="1"/>
          </p:cNvSpPr>
          <p:nvPr>
            <p:ph type="sldNum" sz="quarter" idx="5"/>
          </p:nvPr>
        </p:nvSpPr>
        <p:spPr/>
        <p:txBody>
          <a:bodyPr/>
          <a:lstStyle/>
          <a:p>
            <a:fld id="{A4FF677D-F98A-402E-ABB4-A98DF1B54AA5}" type="slidenum">
              <a:rPr lang="en-US" smtClean="0"/>
              <a:t>3</a:t>
            </a:fld>
            <a:endParaRPr lang="en-US"/>
          </a:p>
        </p:txBody>
      </p:sp>
    </p:spTree>
    <p:extLst>
      <p:ext uri="{BB962C8B-B14F-4D97-AF65-F5344CB8AC3E}">
        <p14:creationId xmlns:p14="http://schemas.microsoft.com/office/powerpoint/2010/main" val="33065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set the stage, it’s important to realize that over the past three years:</a:t>
            </a:r>
          </a:p>
          <a:p>
            <a:endParaRPr lang="en-US" dirty="0"/>
          </a:p>
          <a:p>
            <a:pPr marL="171450" indent="-171450">
              <a:buFontTx/>
              <a:buChar char="-"/>
            </a:pPr>
            <a:r>
              <a:rPr lang="en-US" dirty="0"/>
              <a:t>Membership has grown by 42%</a:t>
            </a:r>
          </a:p>
          <a:p>
            <a:pPr marL="171450" indent="-171450">
              <a:buFontTx/>
              <a:buChar char="-"/>
            </a:pPr>
            <a:r>
              <a:rPr lang="en-US" dirty="0"/>
              <a:t>Our revenue has increased by 62%</a:t>
            </a:r>
          </a:p>
          <a:p>
            <a:pPr marL="171450" indent="-171450">
              <a:buFontTx/>
              <a:buChar char="-"/>
            </a:pPr>
            <a:endParaRPr lang="en-US" dirty="0"/>
          </a:p>
          <a:p>
            <a:pPr marL="171450" indent="-171450">
              <a:buFontTx/>
              <a:buChar char="-"/>
            </a:pPr>
            <a:endParaRPr lang="en-US" dirty="0"/>
          </a:p>
          <a:p>
            <a:pPr marL="0" indent="0">
              <a:buFontTx/>
              <a:buNone/>
            </a:pPr>
            <a:r>
              <a:rPr lang="en-US" dirty="0"/>
              <a:t>These are excellent indicators of the fact that ISA continues to attract automation professionals from all over the world, and that our members and customers are excited by the programs and services we offer. </a:t>
            </a:r>
          </a:p>
        </p:txBody>
      </p:sp>
      <p:sp>
        <p:nvSpPr>
          <p:cNvPr id="4" name="Slide Number Placeholder 3"/>
          <p:cNvSpPr>
            <a:spLocks noGrp="1"/>
          </p:cNvSpPr>
          <p:nvPr>
            <p:ph type="sldNum" sz="quarter" idx="5"/>
          </p:nvPr>
        </p:nvSpPr>
        <p:spPr/>
        <p:txBody>
          <a:bodyPr/>
          <a:lstStyle/>
          <a:p>
            <a:fld id="{9C7AA7C1-0314-444E-89CF-86450ECC10AE}" type="slidenum">
              <a:rPr lang="en-US" smtClean="0"/>
              <a:t>4</a:t>
            </a:fld>
            <a:endParaRPr lang="en-US"/>
          </a:p>
        </p:txBody>
      </p:sp>
    </p:spTree>
    <p:extLst>
      <p:ext uri="{BB962C8B-B14F-4D97-AF65-F5344CB8AC3E}">
        <p14:creationId xmlns:p14="http://schemas.microsoft.com/office/powerpoint/2010/main" val="1018931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why ISA has put together a three-year plan for its strategy, covering 2025 through 2027.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chemeClr val="accent1"/>
                </a:solidFill>
                <a:effectLst/>
              </a:rPr>
              <a:t>ISA has made enough progress in the last few years that we can inform direction on more than an annual basis.</a:t>
            </a:r>
            <a:endParaRPr lang="en-US" dirty="0">
              <a:solidFill>
                <a:schemeClr val="accent1"/>
              </a:solidFill>
              <a:ea typeface="Open Sans"/>
              <a:cs typeface="Open Sans"/>
            </a:endParaRPr>
          </a:p>
          <a:p>
            <a:endParaRPr lang="en-US" dirty="0"/>
          </a:p>
        </p:txBody>
      </p:sp>
      <p:sp>
        <p:nvSpPr>
          <p:cNvPr id="4" name="Slide Number Placeholder 3"/>
          <p:cNvSpPr>
            <a:spLocks noGrp="1"/>
          </p:cNvSpPr>
          <p:nvPr>
            <p:ph type="sldNum" sz="quarter" idx="5"/>
          </p:nvPr>
        </p:nvSpPr>
        <p:spPr/>
        <p:txBody>
          <a:bodyPr/>
          <a:lstStyle/>
          <a:p>
            <a:fld id="{9C7AA7C1-0314-444E-89CF-86450ECC10AE}" type="slidenum">
              <a:rPr lang="en-US" smtClean="0"/>
              <a:t>5</a:t>
            </a:fld>
            <a:endParaRPr lang="en-US"/>
          </a:p>
        </p:txBody>
      </p:sp>
    </p:spTree>
    <p:extLst>
      <p:ext uri="{BB962C8B-B14F-4D97-AF65-F5344CB8AC3E}">
        <p14:creationId xmlns:p14="http://schemas.microsoft.com/office/powerpoint/2010/main" val="50609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 strategy has six themes.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We will focus on growing our existing business, particularly with respect to training revenue and standards revenue.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We will increase the awareness and use of ISA’s content. This will include engaging with corporations, government, and distribution partners, as well as developing a strategy for ISA participation in key global third-party events.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We will identify the right technical areas for ISA’s focus. In some cases, this will mean new activities or a more robust effort on an existing technical area. In other cases, this may mean sunsetting or realigning activities that are no longer aligned with ISA’s strategic priorities. </a:t>
            </a:r>
          </a:p>
          <a:p>
            <a:endParaRPr lang="en-US" sz="1800" b="0" i="0" dirty="0">
              <a:solidFill>
                <a:srgbClr val="000000"/>
              </a:solidFill>
              <a:effectLst/>
              <a:latin typeface="Calibri" panose="020F0502020204030204" pitchFamily="34" charset="0"/>
            </a:endParaRPr>
          </a:p>
          <a:p>
            <a:r>
              <a:rPr lang="en-US" sz="1800" b="0" i="0" dirty="0">
                <a:solidFill>
                  <a:srgbClr val="000000"/>
                </a:solidFill>
                <a:effectLst/>
                <a:latin typeface="Calibri" panose="020F0502020204030204" pitchFamily="34" charset="0"/>
              </a:rPr>
              <a:t>We will increase the process speed for content development – this includes standards, training, events, and more. We must increase efficiencies and reduce our time to market. </a:t>
            </a:r>
          </a:p>
          <a:p>
            <a:endParaRPr lang="en-US" sz="1800" b="0" i="0" dirty="0">
              <a:solidFill>
                <a:srgbClr val="000000"/>
              </a:solidFill>
              <a:effectLst/>
              <a:latin typeface="Calibri" panose="020F0502020204030204" pitchFamily="34" charset="0"/>
            </a:endParaRPr>
          </a:p>
          <a:p>
            <a:r>
              <a:rPr lang="en-US" dirty="0"/>
              <a:t>We will strengthen our IP protection policy and enforcement strategy and will ensure this is broadly communicated to our entire community. </a:t>
            </a:r>
          </a:p>
          <a:p>
            <a:endParaRPr lang="en-US" dirty="0"/>
          </a:p>
          <a:p>
            <a:r>
              <a:rPr lang="en-US" dirty="0"/>
              <a:t>And finally, we will continue to take steps to improve our ISA culture, which includes raising awareness of our core values and our code of conduct. </a:t>
            </a:r>
          </a:p>
          <a:p>
            <a:endParaRPr lang="en-US" dirty="0"/>
          </a:p>
        </p:txBody>
      </p:sp>
      <p:sp>
        <p:nvSpPr>
          <p:cNvPr id="4" name="Slide Number Placeholder 3"/>
          <p:cNvSpPr>
            <a:spLocks noGrp="1"/>
          </p:cNvSpPr>
          <p:nvPr>
            <p:ph type="sldNum" sz="quarter" idx="5"/>
          </p:nvPr>
        </p:nvSpPr>
        <p:spPr/>
        <p:txBody>
          <a:bodyPr/>
          <a:lstStyle/>
          <a:p>
            <a:fld id="{9C7AA7C1-0314-444E-89CF-86450ECC10AE}" type="slidenum">
              <a:rPr lang="en-US" smtClean="0"/>
              <a:t>6</a:t>
            </a:fld>
            <a:endParaRPr lang="en-US"/>
          </a:p>
        </p:txBody>
      </p:sp>
    </p:spTree>
    <p:extLst>
      <p:ext uri="{BB962C8B-B14F-4D97-AF65-F5344CB8AC3E}">
        <p14:creationId xmlns:p14="http://schemas.microsoft.com/office/powerpoint/2010/main" val="3607510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looping background ISA Powerpoint template">
            <a:hlinkClick r:id="" action="ppaction://media"/>
            <a:extLst>
              <a:ext uri="{FF2B5EF4-FFF2-40B4-BE49-F238E27FC236}">
                <a16:creationId xmlns:a16="http://schemas.microsoft.com/office/drawing/2014/main" id="{F194532B-E14D-6D37-11E0-222904451D9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46FCC81-D027-96F5-D092-064A06A18DA3}"/>
              </a:ext>
            </a:extLst>
          </p:cNvPr>
          <p:cNvSpPr/>
          <p:nvPr userDrawn="1"/>
        </p:nvSpPr>
        <p:spPr>
          <a:xfrm>
            <a:off x="0" y="-1"/>
            <a:ext cx="12192000" cy="5554133"/>
          </a:xfrm>
          <a:prstGeom prst="rect">
            <a:avLst/>
          </a:prstGeom>
          <a:solidFill>
            <a:srgbClr val="003E6B">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803C78-F65F-9CD7-4109-D4ED2E6590F0}"/>
              </a:ext>
            </a:extLst>
          </p:cNvPr>
          <p:cNvSpPr/>
          <p:nvPr userDrawn="1"/>
        </p:nvSpPr>
        <p:spPr>
          <a:xfrm>
            <a:off x="0" y="5354108"/>
            <a:ext cx="12192000" cy="1557760"/>
          </a:xfrm>
          <a:prstGeom prst="rect">
            <a:avLst/>
          </a:prstGeom>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262A48-F678-9AF7-C1CD-ABEB2FA7D0C9}"/>
              </a:ext>
            </a:extLst>
          </p:cNvPr>
          <p:cNvSpPr>
            <a:spLocks noGrp="1"/>
          </p:cNvSpPr>
          <p:nvPr>
            <p:ph type="ctrTitle"/>
          </p:nvPr>
        </p:nvSpPr>
        <p:spPr>
          <a:xfrm>
            <a:off x="828675" y="839925"/>
            <a:ext cx="914400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9F903102-E54C-C1F5-134C-0FBFD30474F0}"/>
              </a:ext>
            </a:extLst>
          </p:cNvPr>
          <p:cNvSpPr>
            <a:spLocks noGrp="1"/>
          </p:cNvSpPr>
          <p:nvPr>
            <p:ph type="subTitle" idx="1"/>
          </p:nvPr>
        </p:nvSpPr>
        <p:spPr>
          <a:xfrm>
            <a:off x="828675" y="331960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a:extLst>
              <a:ext uri="{FF2B5EF4-FFF2-40B4-BE49-F238E27FC236}">
                <a16:creationId xmlns:a16="http://schemas.microsoft.com/office/drawing/2014/main" id="{B9636FAE-EAF5-4F15-ADEB-6F6EB5BB8170}"/>
              </a:ext>
            </a:extLst>
          </p:cNvPr>
          <p:cNvSpPr>
            <a:spLocks noGrp="1"/>
          </p:cNvSpPr>
          <p:nvPr>
            <p:ph type="body" sz="quarter" idx="10" hasCustomPrompt="1"/>
          </p:nvPr>
        </p:nvSpPr>
        <p:spPr>
          <a:xfrm>
            <a:off x="8748713" y="6173925"/>
            <a:ext cx="3059112" cy="314188"/>
          </a:xfrm>
        </p:spPr>
        <p:txBody>
          <a:bodyPr>
            <a:normAutofit/>
          </a:bodyPr>
          <a:lstStyle>
            <a:lvl1pPr marL="0" indent="0" algn="r">
              <a:buFontTx/>
              <a:buNone/>
              <a:defRPr sz="1400">
                <a:solidFill>
                  <a:schemeClr val="bg1"/>
                </a:solidFill>
              </a:defRPr>
            </a:lvl1pPr>
          </a:lstStyle>
          <a:p>
            <a:pPr lvl="0"/>
            <a:r>
              <a:rPr lang="en-US"/>
              <a:t>Date Month Year</a:t>
            </a:r>
          </a:p>
        </p:txBody>
      </p:sp>
      <p:pic>
        <p:nvPicPr>
          <p:cNvPr id="5" name="Graphic 4">
            <a:extLst>
              <a:ext uri="{FF2B5EF4-FFF2-40B4-BE49-F238E27FC236}">
                <a16:creationId xmlns:a16="http://schemas.microsoft.com/office/drawing/2014/main" id="{FC3F9102-02AA-2535-ECB6-4B7337D100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8675" y="5790088"/>
            <a:ext cx="4343400" cy="685800"/>
          </a:xfrm>
          <a:prstGeom prst="rect">
            <a:avLst/>
          </a:prstGeom>
        </p:spPr>
      </p:pic>
    </p:spTree>
    <p:extLst>
      <p:ext uri="{BB962C8B-B14F-4D97-AF65-F5344CB8AC3E}">
        <p14:creationId xmlns:p14="http://schemas.microsoft.com/office/powerpoint/2010/main" val="24799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4722-155F-B194-12B1-914D91F0E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794B6-0C30-F6DA-DE25-8F372068EF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2CE40-0479-8438-DE5F-CA6794ADA9F2}"/>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013242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04703-8F30-380A-1F1E-B0F108BE47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58D55-E411-8F3D-F66A-896DA2F204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2EC59F1-61B9-CCA0-B549-50BCE4514F4E}"/>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30452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3C10CA-D8A6-4CFB-D432-E6ABDAFD2FFA}"/>
              </a:ext>
            </a:extLst>
          </p:cNvPr>
          <p:cNvSpPr/>
          <p:nvPr userDrawn="1"/>
        </p:nvSpPr>
        <p:spPr>
          <a:xfrm>
            <a:off x="0" y="-422"/>
            <a:ext cx="12192000" cy="5334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white background&#10;&#10;Description automatically generated with medium confidence">
            <a:extLst>
              <a:ext uri="{FF2B5EF4-FFF2-40B4-BE49-F238E27FC236}">
                <a16:creationId xmlns:a16="http://schemas.microsoft.com/office/drawing/2014/main" id="{09AE5C3F-9798-D37C-9C93-2039A4413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2"/>
            <a:ext cx="12192000" cy="5334000"/>
          </a:xfrm>
          <a:prstGeom prst="rect">
            <a:avLst/>
          </a:prstGeom>
        </p:spPr>
      </p:pic>
      <p:sp>
        <p:nvSpPr>
          <p:cNvPr id="8" name="Rectangle 7">
            <a:extLst>
              <a:ext uri="{FF2B5EF4-FFF2-40B4-BE49-F238E27FC236}">
                <a16:creationId xmlns:a16="http://schemas.microsoft.com/office/drawing/2014/main" id="{6B803C78-F65F-9CD7-4109-D4ED2E6590F0}"/>
              </a:ext>
            </a:extLst>
          </p:cNvPr>
          <p:cNvSpPr/>
          <p:nvPr userDrawn="1"/>
        </p:nvSpPr>
        <p:spPr>
          <a:xfrm>
            <a:off x="0" y="5333578"/>
            <a:ext cx="12192000" cy="1557760"/>
          </a:xfrm>
          <a:prstGeom prst="rect">
            <a:avLst/>
          </a:prstGeom>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0BA5960-2F58-E8E3-C967-6E0C5D26EB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8675" y="5703738"/>
            <a:ext cx="4965979" cy="784102"/>
          </a:xfrm>
          <a:prstGeom prst="rect">
            <a:avLst/>
          </a:prstGeom>
        </p:spPr>
      </p:pic>
      <p:sp>
        <p:nvSpPr>
          <p:cNvPr id="2" name="Title 1">
            <a:extLst>
              <a:ext uri="{FF2B5EF4-FFF2-40B4-BE49-F238E27FC236}">
                <a16:creationId xmlns:a16="http://schemas.microsoft.com/office/drawing/2014/main" id="{78262A48-F678-9AF7-C1CD-ABEB2FA7D0C9}"/>
              </a:ext>
            </a:extLst>
          </p:cNvPr>
          <p:cNvSpPr>
            <a:spLocks noGrp="1"/>
          </p:cNvSpPr>
          <p:nvPr>
            <p:ph type="ctrTitle"/>
          </p:nvPr>
        </p:nvSpPr>
        <p:spPr>
          <a:xfrm>
            <a:off x="828675" y="839925"/>
            <a:ext cx="9144000" cy="2387600"/>
          </a:xfrm>
        </p:spPr>
        <p:txBody>
          <a:bodyPr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9F903102-E54C-C1F5-134C-0FBFD30474F0}"/>
              </a:ext>
            </a:extLst>
          </p:cNvPr>
          <p:cNvSpPr>
            <a:spLocks noGrp="1"/>
          </p:cNvSpPr>
          <p:nvPr>
            <p:ph type="subTitle" idx="1"/>
          </p:nvPr>
        </p:nvSpPr>
        <p:spPr>
          <a:xfrm>
            <a:off x="828675" y="3319600"/>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a:extLst>
              <a:ext uri="{FF2B5EF4-FFF2-40B4-BE49-F238E27FC236}">
                <a16:creationId xmlns:a16="http://schemas.microsoft.com/office/drawing/2014/main" id="{B9636FAE-EAF5-4F15-ADEB-6F6EB5BB8170}"/>
              </a:ext>
            </a:extLst>
          </p:cNvPr>
          <p:cNvSpPr>
            <a:spLocks noGrp="1"/>
          </p:cNvSpPr>
          <p:nvPr>
            <p:ph type="body" sz="quarter" idx="10" hasCustomPrompt="1"/>
          </p:nvPr>
        </p:nvSpPr>
        <p:spPr>
          <a:xfrm>
            <a:off x="8748713" y="6173925"/>
            <a:ext cx="3059112" cy="314188"/>
          </a:xfrm>
        </p:spPr>
        <p:txBody>
          <a:bodyPr>
            <a:normAutofit/>
          </a:bodyPr>
          <a:lstStyle>
            <a:lvl1pPr marL="0" indent="0" algn="r">
              <a:buFontTx/>
              <a:buNone/>
              <a:defRPr sz="1400">
                <a:solidFill>
                  <a:schemeClr val="bg1"/>
                </a:solidFill>
              </a:defRPr>
            </a:lvl1pPr>
          </a:lstStyle>
          <a:p>
            <a:pPr lvl="0"/>
            <a:r>
              <a:rPr lang="en-US" dirty="0"/>
              <a:t>Date Month Year</a:t>
            </a:r>
          </a:p>
        </p:txBody>
      </p:sp>
    </p:spTree>
    <p:extLst>
      <p:ext uri="{BB962C8B-B14F-4D97-AF65-F5344CB8AC3E}">
        <p14:creationId xmlns:p14="http://schemas.microsoft.com/office/powerpoint/2010/main" val="24761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9CB2-88C6-6DC2-40F8-1D892CD4A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DEDCF-D9A4-11A8-BEE0-1D2D007DA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FE41F0-53C3-A3F9-F9BD-2DAE456D3901}"/>
              </a:ext>
            </a:extLst>
          </p:cNvPr>
          <p:cNvSpPr>
            <a:spLocks noGrp="1"/>
          </p:cNvSpPr>
          <p:nvPr>
            <p:ph type="sldNum" sz="quarter" idx="12"/>
          </p:nvPr>
        </p:nvSpPr>
        <p:spPr/>
        <p:txBody>
          <a:bodyPr/>
          <a:lstStyle/>
          <a:p>
            <a:fld id="{3580723A-F0FC-4B28-BED3-40891E0CC722}" type="slidenum">
              <a:rPr lang="en-US" smtClean="0"/>
              <a:t>‹#›</a:t>
            </a:fld>
            <a:endParaRPr lang="en-US" dirty="0"/>
          </a:p>
        </p:txBody>
      </p:sp>
    </p:spTree>
    <p:extLst>
      <p:ext uri="{BB962C8B-B14F-4D97-AF65-F5344CB8AC3E}">
        <p14:creationId xmlns:p14="http://schemas.microsoft.com/office/powerpoint/2010/main" val="167629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0DED-A32C-4070-5D5C-89EF15390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538210-112C-EBA6-F889-1F15A9C4F1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3C84D0B-08DD-0B03-1F6A-D4C68E4DF4B2}"/>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102199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8E39-5898-8398-753C-15A846ACE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40B17-FFFB-0BE4-E3E1-0FFD6BB36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9F253B-C445-90E4-8C5D-AF726A3DCF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57F241-9AD6-983D-37A0-C02BCCDFB9BD}"/>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837875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51CD-D8F7-7729-C317-642F89A8BC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09AABB-33DB-BF9A-97E6-A1F6A308C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B10F7-F991-54F9-8878-57956D7E7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FC858-AEF4-7B95-9A67-A1FEC9922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6F802-4EF7-9FDD-172D-DE80D02967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031F02B-8147-82DC-4A55-50ECC351CA99}"/>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293126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B1C1-F622-5E23-EEA5-C9D8A8E9229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2C7E364-D532-6A0C-8E3E-6F7EBDD41850}"/>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1638482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DC831-EBFA-939A-DEA0-E889FF8A93BE}"/>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56412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3DEE-5DF7-6518-D481-2EAA56969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9FBFD-C6AB-D687-900A-4E5C127D3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F1D6F-5F28-07FA-824E-5FFF45E54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795565-8E3B-866C-D68E-B9661B51035F}"/>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13885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9CB2-88C6-6DC2-40F8-1D892CD4A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DEDCF-D9A4-11A8-BEE0-1D2D007DA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FE41F0-53C3-A3F9-F9BD-2DAE456D3901}"/>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11948600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54FC-D20D-4DCC-3B12-B8F9BADFE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A92B7E-2724-51E3-AC31-FFEC20B37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9DDC7-1120-0CE4-A506-D83D56CA4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F09F13-DFCC-8C08-F145-D36C7D39BD20}"/>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167449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4722-155F-B194-12B1-914D91F0E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794B6-0C30-F6DA-DE25-8F372068EF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52CE40-0479-8438-DE5F-CA6794ADA9F2}"/>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954830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04703-8F30-380A-1F1E-B0F108BE47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458D55-E411-8F3D-F66A-896DA2F204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2EC59F1-61B9-CCA0-B549-50BCE4514F4E}"/>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4207572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0DED-A32C-4070-5D5C-89EF15390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538210-112C-EBA6-F889-1F15A9C4F1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F3C84D0B-08DD-0B03-1F6A-D4C68E4DF4B2}"/>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72202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8E39-5898-8398-753C-15A846ACEA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40B17-FFFB-0BE4-E3E1-0FFD6BB365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9F253B-C445-90E4-8C5D-AF726A3DCF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157F241-9AD6-983D-37A0-C02BCCDFB9BD}"/>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82207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51CD-D8F7-7729-C317-642F89A8BC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09AABB-33DB-BF9A-97E6-A1F6A308C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B10F7-F991-54F9-8878-57956D7E7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BFC858-AEF4-7B95-9A67-A1FEC9922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16F802-4EF7-9FDD-172D-DE80D02967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031F02B-8147-82DC-4A55-50ECC351CA99}"/>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91542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B1C1-F622-5E23-EEA5-C9D8A8E9229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2C7E364-D532-6A0C-8E3E-6F7EBDD41850}"/>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91566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DC831-EBFA-939A-DEA0-E889FF8A93BE}"/>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97998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3DEE-5DF7-6518-D481-2EAA56969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9FBFD-C6AB-D687-900A-4E5C127D3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F1D6F-5F28-07FA-824E-5FFF45E54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7795565-8E3B-866C-D68E-B9661B51035F}"/>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264278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F54FC-D20D-4DCC-3B12-B8F9BADFE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A92B7E-2724-51E3-AC31-FFEC20B37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9DDC7-1120-0CE4-A506-D83D56CA4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F09F13-DFCC-8C08-F145-D36C7D39BD20}"/>
              </a:ext>
            </a:extLst>
          </p:cNvPr>
          <p:cNvSpPr>
            <a:spLocks noGrp="1"/>
          </p:cNvSpPr>
          <p:nvPr>
            <p:ph type="sldNum" sz="quarter" idx="12"/>
          </p:nvPr>
        </p:nvSpPr>
        <p:spPr/>
        <p:txBody>
          <a:bodyPr/>
          <a:lstStyle/>
          <a:p>
            <a:fld id="{3580723A-F0FC-4B28-BED3-40891E0CC722}" type="slidenum">
              <a:rPr lang="en-US" smtClean="0"/>
              <a:t>‹#›</a:t>
            </a:fld>
            <a:endParaRPr lang="en-US"/>
          </a:p>
        </p:txBody>
      </p:sp>
    </p:spTree>
    <p:extLst>
      <p:ext uri="{BB962C8B-B14F-4D97-AF65-F5344CB8AC3E}">
        <p14:creationId xmlns:p14="http://schemas.microsoft.com/office/powerpoint/2010/main" val="38699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7264F0-51A9-A1DC-44C3-F756BF30BB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88392"/>
            <a:ext cx="12192000" cy="701040"/>
          </a:xfrm>
          <a:prstGeom prst="rect">
            <a:avLst/>
          </a:prstGeom>
          <a:effectLst/>
        </p:spPr>
      </p:pic>
      <p:sp>
        <p:nvSpPr>
          <p:cNvPr id="2" name="Title Placeholder 1">
            <a:extLst>
              <a:ext uri="{FF2B5EF4-FFF2-40B4-BE49-F238E27FC236}">
                <a16:creationId xmlns:a16="http://schemas.microsoft.com/office/drawing/2014/main" id="{2C5EC193-17F3-EF9D-8936-C9E5A6C90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06E29C-B66B-ACCE-D638-054A520CE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C30EFC-0A67-3934-FEDB-C5C7FF968266}"/>
              </a:ext>
            </a:extLst>
          </p:cNvPr>
          <p:cNvSpPr>
            <a:spLocks noGrp="1"/>
          </p:cNvSpPr>
          <p:nvPr>
            <p:ph type="sldNum" sz="quarter" idx="4"/>
          </p:nvPr>
        </p:nvSpPr>
        <p:spPr>
          <a:xfrm>
            <a:off x="838200" y="6356350"/>
            <a:ext cx="920262" cy="365125"/>
          </a:xfrm>
          <a:prstGeom prst="rect">
            <a:avLst/>
          </a:prstGeom>
        </p:spPr>
        <p:txBody>
          <a:bodyPr vert="horz" lIns="91440" tIns="45720" rIns="91440" bIns="45720" rtlCol="0" anchor="ctr"/>
          <a:lstStyle>
            <a:lvl1pPr algn="l">
              <a:defRPr sz="1200">
                <a:solidFill>
                  <a:schemeClr val="bg1"/>
                </a:solidFill>
              </a:defRPr>
            </a:lvl1pPr>
          </a:lstStyle>
          <a:p>
            <a:fld id="{3580723A-F0FC-4B28-BED3-40891E0CC722}" type="slidenum">
              <a:rPr lang="en-US" smtClean="0"/>
              <a:pPr/>
              <a:t>‹#›</a:t>
            </a:fld>
            <a:endParaRPr lang="en-US"/>
          </a:p>
        </p:txBody>
      </p:sp>
      <p:sp>
        <p:nvSpPr>
          <p:cNvPr id="10" name="TextBox 9">
            <a:extLst>
              <a:ext uri="{FF2B5EF4-FFF2-40B4-BE49-F238E27FC236}">
                <a16:creationId xmlns:a16="http://schemas.microsoft.com/office/drawing/2014/main" id="{EE3B9B08-A767-C767-FA42-8356AEA576C4}"/>
              </a:ext>
            </a:extLst>
          </p:cNvPr>
          <p:cNvSpPr txBox="1"/>
          <p:nvPr userDrawn="1"/>
        </p:nvSpPr>
        <p:spPr>
          <a:xfrm>
            <a:off x="9375561" y="6530975"/>
            <a:ext cx="2107002" cy="2051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aseline="30000">
                <a:solidFill>
                  <a:schemeClr val="bg1"/>
                </a:solidFill>
              </a:rPr>
              <a:t>© 2025 International Society of Automation </a:t>
            </a:r>
          </a:p>
        </p:txBody>
      </p:sp>
      <p:pic>
        <p:nvPicPr>
          <p:cNvPr id="4" name="Graphic 3">
            <a:extLst>
              <a:ext uri="{FF2B5EF4-FFF2-40B4-BE49-F238E27FC236}">
                <a16:creationId xmlns:a16="http://schemas.microsoft.com/office/drawing/2014/main" id="{EC6E1714-5FDF-AF83-DFE7-FBCBFEBBD13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544107" y="6373934"/>
            <a:ext cx="379809" cy="379809"/>
          </a:xfrm>
          <a:prstGeom prst="rect">
            <a:avLst/>
          </a:prstGeom>
        </p:spPr>
      </p:pic>
    </p:spTree>
    <p:extLst>
      <p:ext uri="{BB962C8B-B14F-4D97-AF65-F5344CB8AC3E}">
        <p14:creationId xmlns:p14="http://schemas.microsoft.com/office/powerpoint/2010/main" val="1782929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7264F0-51A9-A1DC-44C3-F756BF30BB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88392"/>
            <a:ext cx="12192000" cy="701040"/>
          </a:xfrm>
          <a:prstGeom prst="rect">
            <a:avLst/>
          </a:prstGeom>
          <a:effectLst/>
        </p:spPr>
      </p:pic>
      <p:sp>
        <p:nvSpPr>
          <p:cNvPr id="2" name="Title Placeholder 1">
            <a:extLst>
              <a:ext uri="{FF2B5EF4-FFF2-40B4-BE49-F238E27FC236}">
                <a16:creationId xmlns:a16="http://schemas.microsoft.com/office/drawing/2014/main" id="{2C5EC193-17F3-EF9D-8936-C9E5A6C90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06E29C-B66B-ACCE-D638-054A520CE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C30EFC-0A67-3934-FEDB-C5C7FF968266}"/>
              </a:ext>
            </a:extLst>
          </p:cNvPr>
          <p:cNvSpPr>
            <a:spLocks noGrp="1"/>
          </p:cNvSpPr>
          <p:nvPr>
            <p:ph type="sldNum" sz="quarter" idx="4"/>
          </p:nvPr>
        </p:nvSpPr>
        <p:spPr>
          <a:xfrm>
            <a:off x="838200" y="6356350"/>
            <a:ext cx="920262" cy="365125"/>
          </a:xfrm>
          <a:prstGeom prst="rect">
            <a:avLst/>
          </a:prstGeom>
        </p:spPr>
        <p:txBody>
          <a:bodyPr vert="horz" lIns="91440" tIns="45720" rIns="91440" bIns="45720" rtlCol="0" anchor="ctr"/>
          <a:lstStyle>
            <a:lvl1pPr algn="l">
              <a:defRPr sz="1200">
                <a:solidFill>
                  <a:schemeClr val="bg1"/>
                </a:solidFill>
              </a:defRPr>
            </a:lvl1pPr>
          </a:lstStyle>
          <a:p>
            <a:fld id="{3580723A-F0FC-4B28-BED3-40891E0CC722}" type="slidenum">
              <a:rPr lang="en-US" smtClean="0"/>
              <a:pPr/>
              <a:t>‹#›</a:t>
            </a:fld>
            <a:endParaRPr lang="en-US" dirty="0"/>
          </a:p>
        </p:txBody>
      </p:sp>
      <p:sp>
        <p:nvSpPr>
          <p:cNvPr id="10" name="TextBox 9">
            <a:extLst>
              <a:ext uri="{FF2B5EF4-FFF2-40B4-BE49-F238E27FC236}">
                <a16:creationId xmlns:a16="http://schemas.microsoft.com/office/drawing/2014/main" id="{EE3B9B08-A767-C767-FA42-8356AEA576C4}"/>
              </a:ext>
            </a:extLst>
          </p:cNvPr>
          <p:cNvSpPr txBox="1"/>
          <p:nvPr userDrawn="1"/>
        </p:nvSpPr>
        <p:spPr>
          <a:xfrm>
            <a:off x="9375561" y="6530975"/>
            <a:ext cx="2107002" cy="20518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aseline="30000" dirty="0">
                <a:solidFill>
                  <a:schemeClr val="bg1"/>
                </a:solidFill>
              </a:rPr>
              <a:t>© 2024 International Society of Automation </a:t>
            </a:r>
          </a:p>
        </p:txBody>
      </p:sp>
      <p:pic>
        <p:nvPicPr>
          <p:cNvPr id="11" name="Picture 10" descr="A white logo with black background&#10;&#10;Description automatically generated">
            <a:extLst>
              <a:ext uri="{FF2B5EF4-FFF2-40B4-BE49-F238E27FC236}">
                <a16:creationId xmlns:a16="http://schemas.microsoft.com/office/drawing/2014/main" id="{D778EF8A-1D2B-1CAB-9AAA-50B3C2CC38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48052" y="6376592"/>
            <a:ext cx="359567" cy="359567"/>
          </a:xfrm>
          <a:prstGeom prst="rect">
            <a:avLst/>
          </a:prstGeom>
        </p:spPr>
      </p:pic>
    </p:spTree>
    <p:extLst>
      <p:ext uri="{BB962C8B-B14F-4D97-AF65-F5344CB8AC3E}">
        <p14:creationId xmlns:p14="http://schemas.microsoft.com/office/powerpoint/2010/main" val="1638116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hyperlink" Target="https://programs.isa.org/isa-annual-report-202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A29F-3B50-ED06-D423-18ED8830B4E9}"/>
              </a:ext>
            </a:extLst>
          </p:cNvPr>
          <p:cNvSpPr>
            <a:spLocks noGrp="1"/>
          </p:cNvSpPr>
          <p:nvPr>
            <p:ph type="ctrTitle"/>
          </p:nvPr>
        </p:nvSpPr>
        <p:spPr>
          <a:xfrm>
            <a:off x="828674" y="839925"/>
            <a:ext cx="10128885" cy="2387600"/>
          </a:xfrm>
          <a:effectLst>
            <a:outerShdw blurRad="50800" dist="38100" dir="2700000" algn="tl" rotWithShape="0">
              <a:prstClr val="black">
                <a:alpha val="40000"/>
              </a:prstClr>
            </a:outerShdw>
          </a:effectLst>
        </p:spPr>
        <p:txBody>
          <a:bodyPr/>
          <a:lstStyle/>
          <a:p>
            <a:r>
              <a:rPr lang="en-US" dirty="0"/>
              <a:t>ISA Strategy 2025-2027</a:t>
            </a:r>
          </a:p>
        </p:txBody>
      </p:sp>
      <p:sp>
        <p:nvSpPr>
          <p:cNvPr id="4" name="Text Placeholder 3">
            <a:extLst>
              <a:ext uri="{FF2B5EF4-FFF2-40B4-BE49-F238E27FC236}">
                <a16:creationId xmlns:a16="http://schemas.microsoft.com/office/drawing/2014/main" id="{8A2C96C9-1356-72E2-57AA-D5491F82A32F}"/>
              </a:ext>
            </a:extLst>
          </p:cNvPr>
          <p:cNvSpPr>
            <a:spLocks noGrp="1"/>
          </p:cNvSpPr>
          <p:nvPr>
            <p:ph type="body" sz="quarter" idx="10"/>
          </p:nvPr>
        </p:nvSpPr>
        <p:spPr/>
        <p:txBody>
          <a:bodyPr>
            <a:noAutofit/>
          </a:bodyPr>
          <a:lstStyle/>
          <a:p>
            <a:r>
              <a:rPr lang="en-US" sz="2000" dirty="0"/>
              <a:t>February 2025</a:t>
            </a:r>
          </a:p>
        </p:txBody>
      </p:sp>
    </p:spTree>
    <p:extLst>
      <p:ext uri="{BB962C8B-B14F-4D97-AF65-F5344CB8AC3E}">
        <p14:creationId xmlns:p14="http://schemas.microsoft.com/office/powerpoint/2010/main" val="121016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54DF9-9877-69F4-CE89-A59204EAE0FE}"/>
              </a:ext>
            </a:extLst>
          </p:cNvPr>
          <p:cNvSpPr>
            <a:spLocks noGrp="1"/>
          </p:cNvSpPr>
          <p:nvPr>
            <p:ph type="sldNum" sz="quarter" idx="12"/>
          </p:nvPr>
        </p:nvSpPr>
        <p:spPr/>
        <p:txBody>
          <a:bodyPr/>
          <a:lstStyle/>
          <a:p>
            <a:fld id="{3580723A-F0FC-4B28-BED3-40891E0CC722}" type="slidenum">
              <a:rPr lang="en-US" smtClean="0"/>
              <a:t>2</a:t>
            </a:fld>
            <a:endParaRPr lang="en-US"/>
          </a:p>
        </p:txBody>
      </p:sp>
      <p:sp>
        <p:nvSpPr>
          <p:cNvPr id="6" name="Title 5">
            <a:extLst>
              <a:ext uri="{FF2B5EF4-FFF2-40B4-BE49-F238E27FC236}">
                <a16:creationId xmlns:a16="http://schemas.microsoft.com/office/drawing/2014/main" id="{238D5A20-FE4E-FD0A-CF81-5F7AF29C15E0}"/>
              </a:ext>
            </a:extLst>
          </p:cNvPr>
          <p:cNvSpPr>
            <a:spLocks noGrp="1"/>
          </p:cNvSpPr>
          <p:nvPr>
            <p:ph type="title"/>
          </p:nvPr>
        </p:nvSpPr>
        <p:spPr>
          <a:xfrm>
            <a:off x="838200" y="365125"/>
            <a:ext cx="10515600" cy="5643563"/>
          </a:xfrm>
        </p:spPr>
        <p:txBody>
          <a:bodyPr>
            <a:normAutofit fontScale="90000"/>
          </a:bodyPr>
          <a:lstStyle/>
          <a:p>
            <a:pPr>
              <a:lnSpc>
                <a:spcPct val="114000"/>
              </a:lnSpc>
              <a:spcBef>
                <a:spcPts val="0"/>
              </a:spcBef>
            </a:pPr>
            <a:r>
              <a:rPr lang="en-US">
                <a:solidFill>
                  <a:srgbClr val="003E6B"/>
                </a:solidFill>
              </a:rPr>
              <a:t>Vision </a:t>
            </a:r>
            <a:endParaRPr lang="en-US"/>
          </a:p>
          <a:p>
            <a:pPr>
              <a:lnSpc>
                <a:spcPct val="114000"/>
              </a:lnSpc>
              <a:spcBef>
                <a:spcPts val="0"/>
              </a:spcBef>
            </a:pPr>
            <a:r>
              <a:rPr lang="en-US" sz="3000">
                <a:solidFill>
                  <a:srgbClr val="00AAB5"/>
                </a:solidFill>
                <a:latin typeface="Montserrat Light"/>
              </a:rPr>
              <a:t>Create a better world through automation</a:t>
            </a:r>
            <a:br>
              <a:rPr lang="en-US" sz="3000">
                <a:solidFill>
                  <a:srgbClr val="00AAB5"/>
                </a:solidFill>
                <a:latin typeface="Montserrat Light"/>
              </a:rPr>
            </a:br>
            <a:endParaRPr lang="en-US" sz="2200"/>
          </a:p>
          <a:p>
            <a:pPr>
              <a:lnSpc>
                <a:spcPct val="114000"/>
              </a:lnSpc>
              <a:spcBef>
                <a:spcPts val="0"/>
              </a:spcBef>
            </a:pPr>
            <a:r>
              <a:rPr lang="en-US">
                <a:solidFill>
                  <a:srgbClr val="003E6B"/>
                </a:solidFill>
              </a:rPr>
              <a:t>Mission </a:t>
            </a:r>
            <a:endParaRPr lang="en-US"/>
          </a:p>
          <a:p>
            <a:pPr>
              <a:lnSpc>
                <a:spcPct val="114000"/>
              </a:lnSpc>
              <a:spcBef>
                <a:spcPts val="0"/>
              </a:spcBef>
            </a:pPr>
            <a:r>
              <a:rPr lang="en-US" sz="3000">
                <a:solidFill>
                  <a:srgbClr val="00AAB5"/>
                </a:solidFill>
                <a:latin typeface="Montserrat Light"/>
              </a:rPr>
              <a:t>Empowering the global automation community through standards and knowledge sharing</a:t>
            </a:r>
            <a:br>
              <a:rPr lang="en-US" sz="3000">
                <a:solidFill>
                  <a:srgbClr val="00AAB5"/>
                </a:solidFill>
                <a:latin typeface="Montserrat Light"/>
              </a:rPr>
            </a:br>
            <a:endParaRPr lang="en-US" sz="2200"/>
          </a:p>
          <a:p>
            <a:pPr>
              <a:lnSpc>
                <a:spcPct val="114000"/>
              </a:lnSpc>
              <a:spcBef>
                <a:spcPts val="0"/>
              </a:spcBef>
            </a:pPr>
            <a:r>
              <a:rPr lang="en-US">
                <a:solidFill>
                  <a:srgbClr val="003E6B"/>
                </a:solidFill>
              </a:rPr>
              <a:t>Values</a:t>
            </a:r>
            <a:endParaRPr lang="en-US"/>
          </a:p>
          <a:p>
            <a:pPr>
              <a:lnSpc>
                <a:spcPct val="114000"/>
              </a:lnSpc>
              <a:spcBef>
                <a:spcPts val="0"/>
              </a:spcBef>
            </a:pPr>
            <a:r>
              <a:rPr lang="en-US" sz="3000">
                <a:solidFill>
                  <a:srgbClr val="00AAB5"/>
                </a:solidFill>
                <a:latin typeface="Montserrat Light"/>
              </a:rPr>
              <a:t>Excellence  </a:t>
            </a:r>
            <a:r>
              <a:rPr lang="en-US" sz="3000" b="1">
                <a:solidFill>
                  <a:srgbClr val="003E6B"/>
                </a:solidFill>
                <a:latin typeface="Montserrat Light"/>
              </a:rPr>
              <a:t>|</a:t>
            </a:r>
            <a:r>
              <a:rPr lang="en-US" sz="3000">
                <a:solidFill>
                  <a:srgbClr val="00AAB5"/>
                </a:solidFill>
                <a:latin typeface="Montserrat Light"/>
              </a:rPr>
              <a:t>  Integrity  </a:t>
            </a:r>
            <a:r>
              <a:rPr lang="en-US" sz="3000" b="1">
                <a:solidFill>
                  <a:srgbClr val="003E6B"/>
                </a:solidFill>
                <a:latin typeface="Montserrat Light"/>
              </a:rPr>
              <a:t>|</a:t>
            </a:r>
            <a:r>
              <a:rPr lang="en-US" sz="3000">
                <a:solidFill>
                  <a:srgbClr val="00AAB5"/>
                </a:solidFill>
                <a:latin typeface="Montserrat Light"/>
              </a:rPr>
              <a:t>  Diversity and Inclusion </a:t>
            </a:r>
            <a:r>
              <a:rPr lang="en-US" sz="3000" b="1">
                <a:solidFill>
                  <a:srgbClr val="003E6B"/>
                </a:solidFill>
                <a:latin typeface="Montserrat Light"/>
              </a:rPr>
              <a:t>|</a:t>
            </a:r>
            <a:r>
              <a:rPr lang="en-US" sz="3000">
                <a:solidFill>
                  <a:srgbClr val="00AAB5"/>
                </a:solidFill>
                <a:latin typeface="Montserrat Light"/>
              </a:rPr>
              <a:t>  Collaboration  </a:t>
            </a:r>
            <a:r>
              <a:rPr lang="en-US" sz="3000" b="1">
                <a:solidFill>
                  <a:srgbClr val="003E6B"/>
                </a:solidFill>
                <a:latin typeface="Montserrat Light"/>
              </a:rPr>
              <a:t>|</a:t>
            </a:r>
            <a:r>
              <a:rPr lang="en-US" sz="3000">
                <a:solidFill>
                  <a:srgbClr val="00AAB5"/>
                </a:solidFill>
                <a:latin typeface="Montserrat Light"/>
              </a:rPr>
              <a:t>  Professionalism</a:t>
            </a:r>
            <a:endParaRPr lang="en-US"/>
          </a:p>
        </p:txBody>
      </p:sp>
    </p:spTree>
    <p:extLst>
      <p:ext uri="{BB962C8B-B14F-4D97-AF65-F5344CB8AC3E}">
        <p14:creationId xmlns:p14="http://schemas.microsoft.com/office/powerpoint/2010/main" val="228988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A1826B-03BF-591B-A4C8-2B42BD2E6138}"/>
              </a:ext>
            </a:extLst>
          </p:cNvPr>
          <p:cNvSpPr txBox="1"/>
          <p:nvPr/>
        </p:nvSpPr>
        <p:spPr>
          <a:xfrm>
            <a:off x="311887" y="478114"/>
            <a:ext cx="11299472" cy="830997"/>
          </a:xfrm>
          <a:prstGeom prst="rect">
            <a:avLst/>
          </a:prstGeom>
          <a:noFill/>
        </p:spPr>
        <p:txBody>
          <a:bodyPr wrap="square" lIns="91440" tIns="45720" rIns="91440" bIns="45720" anchor="t">
            <a:spAutoFit/>
          </a:bodyPr>
          <a:lstStyle/>
          <a:p>
            <a:r>
              <a:rPr lang="en-US" sz="4800" dirty="0">
                <a:solidFill>
                  <a:schemeClr val="accent1"/>
                </a:solidFill>
                <a:latin typeface="+mj-lt"/>
              </a:rPr>
              <a:t>Introduction – 2025-2027 Strategy</a:t>
            </a:r>
            <a:endParaRPr lang="en-US" dirty="0">
              <a:solidFill>
                <a:schemeClr val="accent1"/>
              </a:solidFill>
            </a:endParaRPr>
          </a:p>
        </p:txBody>
      </p:sp>
      <p:sp>
        <p:nvSpPr>
          <p:cNvPr id="7" name="Rectangle 6">
            <a:extLst>
              <a:ext uri="{FF2B5EF4-FFF2-40B4-BE49-F238E27FC236}">
                <a16:creationId xmlns:a16="http://schemas.microsoft.com/office/drawing/2014/main" id="{1D77F624-DC8F-1B6B-A128-416999863CC1}"/>
              </a:ext>
            </a:extLst>
          </p:cNvPr>
          <p:cNvSpPr/>
          <p:nvPr/>
        </p:nvSpPr>
        <p:spPr>
          <a:xfrm>
            <a:off x="2496833" y="1887601"/>
            <a:ext cx="9280007" cy="4809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14300">
              <a:lnSpc>
                <a:spcPct val="150000"/>
              </a:lnSpc>
            </a:pPr>
            <a:r>
              <a:rPr lang="en-US" sz="2000" dirty="0">
                <a:solidFill>
                  <a:schemeClr val="tx2"/>
                </a:solidFill>
              </a:rPr>
              <a:t>ISA’s Strategy is developed and managed by the ISA Executive Board, in concert with staff leadership and society committees. </a:t>
            </a:r>
            <a:endParaRPr lang="en-US" sz="2000" dirty="0">
              <a:solidFill>
                <a:schemeClr val="tx2"/>
              </a:solidFill>
              <a:ea typeface="Open Sans"/>
              <a:cs typeface="Open Sans"/>
            </a:endParaRPr>
          </a:p>
          <a:p>
            <a:pPr marL="114300" indent="0">
              <a:lnSpc>
                <a:spcPct val="150000"/>
              </a:lnSpc>
              <a:buNone/>
            </a:pPr>
            <a:endParaRPr lang="en-US" sz="2000" dirty="0">
              <a:solidFill>
                <a:schemeClr val="tx2"/>
              </a:solidFill>
            </a:endParaRPr>
          </a:p>
          <a:p>
            <a:pPr marL="114300" indent="0">
              <a:lnSpc>
                <a:spcPct val="150000"/>
              </a:lnSpc>
              <a:buNone/>
            </a:pPr>
            <a:r>
              <a:rPr lang="en-US" sz="2000" dirty="0">
                <a:solidFill>
                  <a:schemeClr val="tx2"/>
                </a:solidFill>
              </a:rPr>
              <a:t>The plan is validated and modified to reflect progress and new priorities.</a:t>
            </a:r>
            <a:endParaRPr lang="en-US" sz="2000" dirty="0">
              <a:solidFill>
                <a:schemeClr val="tx2"/>
              </a:solidFill>
              <a:ea typeface="Open Sans"/>
              <a:cs typeface="Open Sans"/>
            </a:endParaRPr>
          </a:p>
          <a:p>
            <a:pPr marL="114300" indent="0">
              <a:lnSpc>
                <a:spcPct val="150000"/>
              </a:lnSpc>
              <a:buNone/>
            </a:pPr>
            <a:endParaRPr lang="en-US" sz="2000" dirty="0">
              <a:solidFill>
                <a:schemeClr val="tx2"/>
              </a:solidFill>
            </a:endParaRPr>
          </a:p>
          <a:p>
            <a:pPr marL="114300">
              <a:lnSpc>
                <a:spcPct val="150000"/>
              </a:lnSpc>
            </a:pPr>
            <a:r>
              <a:rPr lang="en-US" sz="2000" dirty="0">
                <a:solidFill>
                  <a:schemeClr val="tx2"/>
                </a:solidFill>
              </a:rPr>
              <a:t>The 2025-2027 Strategy was approved by the ISA Executive Board on 21 November 2024. </a:t>
            </a:r>
            <a:endParaRPr lang="en-US" sz="2000" dirty="0">
              <a:solidFill>
                <a:schemeClr val="tx2"/>
              </a:solidFill>
              <a:ea typeface="Open Sans"/>
              <a:cs typeface="Open Sans"/>
            </a:endParaRPr>
          </a:p>
        </p:txBody>
      </p:sp>
      <p:pic>
        <p:nvPicPr>
          <p:cNvPr id="13" name="Graphic 12" descr="Group brainstorm outline">
            <a:extLst>
              <a:ext uri="{FF2B5EF4-FFF2-40B4-BE49-F238E27FC236}">
                <a16:creationId xmlns:a16="http://schemas.microsoft.com/office/drawing/2014/main" id="{397647BB-301D-F3E5-9534-F86D65E2C0E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0299" y="2021687"/>
            <a:ext cx="914400" cy="914400"/>
          </a:xfrm>
          <a:prstGeom prst="rect">
            <a:avLst/>
          </a:prstGeom>
        </p:spPr>
      </p:pic>
      <p:pic>
        <p:nvPicPr>
          <p:cNvPr id="15" name="Graphic 14" descr="Daily calendar outline">
            <a:extLst>
              <a:ext uri="{FF2B5EF4-FFF2-40B4-BE49-F238E27FC236}">
                <a16:creationId xmlns:a16="http://schemas.microsoft.com/office/drawing/2014/main" id="{F61B62A0-806A-5173-38FE-2457C117249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3574" y="3053327"/>
            <a:ext cx="914400" cy="914400"/>
          </a:xfrm>
          <a:prstGeom prst="rect">
            <a:avLst/>
          </a:prstGeom>
        </p:spPr>
      </p:pic>
      <p:pic>
        <p:nvPicPr>
          <p:cNvPr id="17" name="Graphic 16" descr="Badge Tick1 outline">
            <a:extLst>
              <a:ext uri="{FF2B5EF4-FFF2-40B4-BE49-F238E27FC236}">
                <a16:creationId xmlns:a16="http://schemas.microsoft.com/office/drawing/2014/main" id="{0EB64FFF-ACD8-7DDD-4BD7-56F35AE2F86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33574" y="4230543"/>
            <a:ext cx="914400" cy="914400"/>
          </a:xfrm>
          <a:prstGeom prst="rect">
            <a:avLst/>
          </a:prstGeom>
        </p:spPr>
      </p:pic>
      <p:sp>
        <p:nvSpPr>
          <p:cNvPr id="2" name="Slide Number Placeholder 3">
            <a:extLst>
              <a:ext uri="{FF2B5EF4-FFF2-40B4-BE49-F238E27FC236}">
                <a16:creationId xmlns:a16="http://schemas.microsoft.com/office/drawing/2014/main" id="{24A6D786-4243-757B-84A5-2DF417F25DBE}"/>
              </a:ext>
            </a:extLst>
          </p:cNvPr>
          <p:cNvSpPr>
            <a:spLocks noGrp="1"/>
          </p:cNvSpPr>
          <p:nvPr>
            <p:ph type="sldNum" sz="quarter" idx="12"/>
          </p:nvPr>
        </p:nvSpPr>
        <p:spPr>
          <a:xfrm>
            <a:off x="838200" y="6356350"/>
            <a:ext cx="920262" cy="365125"/>
          </a:xfrm>
        </p:spPr>
        <p:txBody>
          <a:bodyPr/>
          <a:lstStyle/>
          <a:p>
            <a:fld id="{3580723A-F0FC-4B28-BED3-40891E0CC722}" type="slidenum">
              <a:rPr lang="en-US" smtClean="0"/>
              <a:t>3</a:t>
            </a:fld>
            <a:endParaRPr lang="en-US" dirty="0"/>
          </a:p>
        </p:txBody>
      </p:sp>
    </p:spTree>
    <p:extLst>
      <p:ext uri="{BB962C8B-B14F-4D97-AF65-F5344CB8AC3E}">
        <p14:creationId xmlns:p14="http://schemas.microsoft.com/office/powerpoint/2010/main" val="3551602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2FC9-A066-3BDC-5443-AE5DD7EBC571}"/>
              </a:ext>
            </a:extLst>
          </p:cNvPr>
          <p:cNvSpPr>
            <a:spLocks noGrp="1"/>
          </p:cNvSpPr>
          <p:nvPr>
            <p:ph type="title"/>
          </p:nvPr>
        </p:nvSpPr>
        <p:spPr>
          <a:xfrm>
            <a:off x="838200" y="365125"/>
            <a:ext cx="10515600" cy="1936641"/>
          </a:xfrm>
        </p:spPr>
        <p:txBody>
          <a:bodyPr/>
          <a:lstStyle/>
          <a:p>
            <a:r>
              <a:rPr lang="en-US" dirty="0"/>
              <a:t>Monumental Growth at ISA</a:t>
            </a:r>
            <a:br>
              <a:rPr lang="en-US" dirty="0"/>
            </a:br>
            <a:r>
              <a:rPr lang="en-US" sz="3600" dirty="0"/>
              <a:t>Over the past three years: </a:t>
            </a:r>
            <a:endParaRPr lang="en-US" dirty="0"/>
          </a:p>
        </p:txBody>
      </p:sp>
      <p:sp>
        <p:nvSpPr>
          <p:cNvPr id="3" name="Content Placeholder 2">
            <a:extLst>
              <a:ext uri="{FF2B5EF4-FFF2-40B4-BE49-F238E27FC236}">
                <a16:creationId xmlns:a16="http://schemas.microsoft.com/office/drawing/2014/main" id="{984E289A-3AF0-7E23-07C9-F4A786346EAC}"/>
              </a:ext>
            </a:extLst>
          </p:cNvPr>
          <p:cNvSpPr>
            <a:spLocks noGrp="1"/>
          </p:cNvSpPr>
          <p:nvPr>
            <p:ph idx="1"/>
          </p:nvPr>
        </p:nvSpPr>
        <p:spPr>
          <a:xfrm>
            <a:off x="2329425" y="2648997"/>
            <a:ext cx="3009900" cy="1325563"/>
          </a:xfrm>
        </p:spPr>
        <p:txBody>
          <a:bodyPr>
            <a:normAutofit lnSpcReduction="10000"/>
          </a:bodyPr>
          <a:lstStyle/>
          <a:p>
            <a:pPr marL="0" indent="0">
              <a:buNone/>
            </a:pPr>
            <a:r>
              <a:rPr lang="en-US" sz="9600" dirty="0">
                <a:solidFill>
                  <a:schemeClr val="tx2"/>
                </a:solidFill>
                <a:latin typeface="+mj-lt"/>
              </a:rPr>
              <a:t>42%</a:t>
            </a:r>
          </a:p>
        </p:txBody>
      </p:sp>
      <p:sp>
        <p:nvSpPr>
          <p:cNvPr id="4" name="Slide Number Placeholder 3">
            <a:extLst>
              <a:ext uri="{FF2B5EF4-FFF2-40B4-BE49-F238E27FC236}">
                <a16:creationId xmlns:a16="http://schemas.microsoft.com/office/drawing/2014/main" id="{BAB1C006-88EC-4D9F-B0DC-CF24597F7B76}"/>
              </a:ext>
            </a:extLst>
          </p:cNvPr>
          <p:cNvSpPr>
            <a:spLocks noGrp="1"/>
          </p:cNvSpPr>
          <p:nvPr>
            <p:ph type="sldNum" sz="quarter" idx="12"/>
          </p:nvPr>
        </p:nvSpPr>
        <p:spPr/>
        <p:txBody>
          <a:bodyPr/>
          <a:lstStyle/>
          <a:p>
            <a:fld id="{3580723A-F0FC-4B28-BED3-40891E0CC722}" type="slidenum">
              <a:rPr lang="en-US" smtClean="0"/>
              <a:t>4</a:t>
            </a:fld>
            <a:endParaRPr lang="en-US"/>
          </a:p>
        </p:txBody>
      </p:sp>
      <p:sp>
        <p:nvSpPr>
          <p:cNvPr id="5" name="Content Placeholder 2">
            <a:extLst>
              <a:ext uri="{FF2B5EF4-FFF2-40B4-BE49-F238E27FC236}">
                <a16:creationId xmlns:a16="http://schemas.microsoft.com/office/drawing/2014/main" id="{C4900419-3C19-BB87-8861-294780EE48BF}"/>
              </a:ext>
            </a:extLst>
          </p:cNvPr>
          <p:cNvSpPr txBox="1">
            <a:spLocks/>
          </p:cNvSpPr>
          <p:nvPr/>
        </p:nvSpPr>
        <p:spPr>
          <a:xfrm>
            <a:off x="6876025" y="2671222"/>
            <a:ext cx="3009900"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600" dirty="0">
                <a:solidFill>
                  <a:schemeClr val="tx2"/>
                </a:solidFill>
                <a:latin typeface="+mj-lt"/>
              </a:rPr>
              <a:t>62%</a:t>
            </a:r>
          </a:p>
        </p:txBody>
      </p:sp>
      <p:sp>
        <p:nvSpPr>
          <p:cNvPr id="6" name="Title 1">
            <a:extLst>
              <a:ext uri="{FF2B5EF4-FFF2-40B4-BE49-F238E27FC236}">
                <a16:creationId xmlns:a16="http://schemas.microsoft.com/office/drawing/2014/main" id="{417A9CF5-03B3-9650-855E-25010C801295}"/>
              </a:ext>
            </a:extLst>
          </p:cNvPr>
          <p:cNvSpPr txBox="1">
            <a:spLocks/>
          </p:cNvSpPr>
          <p:nvPr/>
        </p:nvSpPr>
        <p:spPr>
          <a:xfrm>
            <a:off x="2107175" y="3607568"/>
            <a:ext cx="3454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Membership</a:t>
            </a:r>
          </a:p>
          <a:p>
            <a:pPr algn="ctr"/>
            <a:r>
              <a:rPr lang="en-US" sz="2800" dirty="0">
                <a:latin typeface="+mn-lt"/>
              </a:rPr>
              <a:t>Growth</a:t>
            </a:r>
          </a:p>
        </p:txBody>
      </p:sp>
      <p:sp>
        <p:nvSpPr>
          <p:cNvPr id="7" name="Title 1">
            <a:extLst>
              <a:ext uri="{FF2B5EF4-FFF2-40B4-BE49-F238E27FC236}">
                <a16:creationId xmlns:a16="http://schemas.microsoft.com/office/drawing/2014/main" id="{B1BA703F-F3E5-7DC7-5A08-AB5FD24816D3}"/>
              </a:ext>
            </a:extLst>
          </p:cNvPr>
          <p:cNvSpPr txBox="1">
            <a:spLocks/>
          </p:cNvSpPr>
          <p:nvPr/>
        </p:nvSpPr>
        <p:spPr>
          <a:xfrm>
            <a:off x="6653775" y="3607567"/>
            <a:ext cx="34544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latin typeface="+mn-lt"/>
              </a:rPr>
              <a:t>Revenue</a:t>
            </a:r>
          </a:p>
          <a:p>
            <a:pPr algn="ctr"/>
            <a:r>
              <a:rPr lang="en-US" sz="2800">
                <a:latin typeface="+mn-lt"/>
              </a:rPr>
              <a:t>Growth</a:t>
            </a:r>
          </a:p>
        </p:txBody>
      </p:sp>
      <p:sp>
        <p:nvSpPr>
          <p:cNvPr id="8" name="Title 1">
            <a:extLst>
              <a:ext uri="{FF2B5EF4-FFF2-40B4-BE49-F238E27FC236}">
                <a16:creationId xmlns:a16="http://schemas.microsoft.com/office/drawing/2014/main" id="{326EF9B2-0476-0F3D-01D2-6427CB0BC05C}"/>
              </a:ext>
            </a:extLst>
          </p:cNvPr>
          <p:cNvSpPr txBox="1">
            <a:spLocks/>
          </p:cNvSpPr>
          <p:nvPr/>
        </p:nvSpPr>
        <p:spPr>
          <a:xfrm>
            <a:off x="486028" y="4910905"/>
            <a:ext cx="112199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Learn more: </a:t>
            </a:r>
            <a:r>
              <a:rPr lang="en-US" sz="2800" dirty="0">
                <a:solidFill>
                  <a:schemeClr val="tx2"/>
                </a:solidFill>
                <a:latin typeface="+mn-lt"/>
                <a:hlinkClick r:id="rId3">
                  <a:extLst>
                    <a:ext uri="{A12FA001-AC4F-418D-AE19-62706E023703}">
                      <ahyp:hlinkClr xmlns:ahyp="http://schemas.microsoft.com/office/drawing/2018/hyperlinkcolor" val="tx"/>
                    </a:ext>
                  </a:extLst>
                </a:hlinkClick>
              </a:rPr>
              <a:t>programs.isa.org/isa-annual-report-2024</a:t>
            </a:r>
            <a:endParaRPr lang="en-US" sz="2800" dirty="0">
              <a:solidFill>
                <a:schemeClr val="tx2"/>
              </a:solidFill>
              <a:latin typeface="+mn-lt"/>
            </a:endParaRPr>
          </a:p>
        </p:txBody>
      </p:sp>
    </p:spTree>
    <p:extLst>
      <p:ext uri="{BB962C8B-B14F-4D97-AF65-F5344CB8AC3E}">
        <p14:creationId xmlns:p14="http://schemas.microsoft.com/office/powerpoint/2010/main" val="1873909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88F0-D599-8512-0478-C51AB40AC82C}"/>
              </a:ext>
            </a:extLst>
          </p:cNvPr>
          <p:cNvSpPr>
            <a:spLocks noGrp="1"/>
          </p:cNvSpPr>
          <p:nvPr>
            <p:ph type="title"/>
          </p:nvPr>
        </p:nvSpPr>
        <p:spPr>
          <a:xfrm>
            <a:off x="4330262" y="365125"/>
            <a:ext cx="6718738" cy="1325563"/>
          </a:xfrm>
        </p:spPr>
        <p:txBody>
          <a:bodyPr/>
          <a:lstStyle/>
          <a:p>
            <a:r>
              <a:rPr lang="en-US" dirty="0"/>
              <a:t>A Three-Year Plan</a:t>
            </a:r>
          </a:p>
        </p:txBody>
      </p:sp>
      <p:sp>
        <p:nvSpPr>
          <p:cNvPr id="3" name="Content Placeholder 2">
            <a:extLst>
              <a:ext uri="{FF2B5EF4-FFF2-40B4-BE49-F238E27FC236}">
                <a16:creationId xmlns:a16="http://schemas.microsoft.com/office/drawing/2014/main" id="{0BA5495B-7ABF-6818-061B-CABDBE8DA3E2}"/>
              </a:ext>
            </a:extLst>
          </p:cNvPr>
          <p:cNvSpPr>
            <a:spLocks noGrp="1"/>
          </p:cNvSpPr>
          <p:nvPr>
            <p:ph idx="1"/>
          </p:nvPr>
        </p:nvSpPr>
        <p:spPr>
          <a:xfrm>
            <a:off x="4330262" y="1825625"/>
            <a:ext cx="7023538" cy="4351338"/>
          </a:xfrm>
        </p:spPr>
        <p:txBody>
          <a:bodyPr>
            <a:normAutofit/>
          </a:bodyPr>
          <a:lstStyle/>
          <a:p>
            <a:r>
              <a:rPr lang="en-US" dirty="0">
                <a:solidFill>
                  <a:schemeClr val="accent1"/>
                </a:solidFill>
                <a:ea typeface="Open Sans"/>
                <a:cs typeface="Open Sans"/>
              </a:rPr>
              <a:t>This is a three-year plan: </a:t>
            </a:r>
            <a:r>
              <a:rPr lang="en-US" b="1" dirty="0">
                <a:solidFill>
                  <a:schemeClr val="accent1"/>
                </a:solidFill>
                <a:ea typeface="Open Sans"/>
                <a:cs typeface="Open Sans"/>
              </a:rPr>
              <a:t>2025-2027</a:t>
            </a:r>
            <a:r>
              <a:rPr lang="en-US" dirty="0">
                <a:solidFill>
                  <a:schemeClr val="accent1"/>
                </a:solidFill>
                <a:ea typeface="Open Sans"/>
                <a:cs typeface="Open Sans"/>
              </a:rPr>
              <a:t>. </a:t>
            </a:r>
          </a:p>
          <a:p>
            <a:endParaRPr lang="en-US" dirty="0">
              <a:solidFill>
                <a:schemeClr val="accent1"/>
              </a:solidFill>
              <a:ea typeface="Open Sans"/>
              <a:cs typeface="Open Sans"/>
            </a:endParaRPr>
          </a:p>
          <a:p>
            <a:r>
              <a:rPr lang="en-US" b="0" i="0" u="none" strike="noStrike" dirty="0">
                <a:solidFill>
                  <a:schemeClr val="accent1"/>
                </a:solidFill>
                <a:effectLst/>
              </a:rPr>
              <a:t>ISA has made enough progress in the last few years that we can inform direction on more than an annual basis.</a:t>
            </a:r>
            <a:endParaRPr lang="en-US" dirty="0">
              <a:solidFill>
                <a:schemeClr val="accent1"/>
              </a:solidFill>
              <a:ea typeface="Open Sans"/>
              <a:cs typeface="Open Sans"/>
            </a:endParaRPr>
          </a:p>
        </p:txBody>
      </p:sp>
      <p:sp>
        <p:nvSpPr>
          <p:cNvPr id="4" name="Slide Number Placeholder 3">
            <a:extLst>
              <a:ext uri="{FF2B5EF4-FFF2-40B4-BE49-F238E27FC236}">
                <a16:creationId xmlns:a16="http://schemas.microsoft.com/office/drawing/2014/main" id="{4A5EDA39-E535-8FB0-1967-EE98C81D95CC}"/>
              </a:ext>
            </a:extLst>
          </p:cNvPr>
          <p:cNvSpPr>
            <a:spLocks noGrp="1"/>
          </p:cNvSpPr>
          <p:nvPr>
            <p:ph type="sldNum" sz="quarter" idx="12"/>
          </p:nvPr>
        </p:nvSpPr>
        <p:spPr/>
        <p:txBody>
          <a:bodyPr/>
          <a:lstStyle/>
          <a:p>
            <a:fld id="{3580723A-F0FC-4B28-BED3-40891E0CC722}" type="slidenum">
              <a:rPr lang="en-US" smtClean="0"/>
              <a:t>5</a:t>
            </a:fld>
            <a:endParaRPr lang="en-US"/>
          </a:p>
        </p:txBody>
      </p:sp>
      <p:sp>
        <p:nvSpPr>
          <p:cNvPr id="5" name="Title 1">
            <a:extLst>
              <a:ext uri="{FF2B5EF4-FFF2-40B4-BE49-F238E27FC236}">
                <a16:creationId xmlns:a16="http://schemas.microsoft.com/office/drawing/2014/main" id="{A7D63B74-69B6-BEB9-0189-5B1EC797FC48}"/>
              </a:ext>
            </a:extLst>
          </p:cNvPr>
          <p:cNvSpPr txBox="1">
            <a:spLocks/>
          </p:cNvSpPr>
          <p:nvPr/>
        </p:nvSpPr>
        <p:spPr>
          <a:xfrm>
            <a:off x="-964320" y="3026268"/>
            <a:ext cx="8768249" cy="1105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5000" b="1" dirty="0">
                <a:solidFill>
                  <a:srgbClr val="CBE0E3"/>
                </a:solidFill>
                <a:latin typeface="+mn-lt"/>
              </a:rPr>
              <a:t>3</a:t>
            </a:r>
          </a:p>
        </p:txBody>
      </p:sp>
    </p:spTree>
    <p:extLst>
      <p:ext uri="{BB962C8B-B14F-4D97-AF65-F5344CB8AC3E}">
        <p14:creationId xmlns:p14="http://schemas.microsoft.com/office/powerpoint/2010/main" val="4245674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3872-0BCA-E7F7-2259-B1B0E56A5A42}"/>
              </a:ext>
            </a:extLst>
          </p:cNvPr>
          <p:cNvSpPr>
            <a:spLocks noGrp="1"/>
          </p:cNvSpPr>
          <p:nvPr>
            <p:ph type="title"/>
          </p:nvPr>
        </p:nvSpPr>
        <p:spPr/>
        <p:txBody>
          <a:bodyPr/>
          <a:lstStyle/>
          <a:p>
            <a:r>
              <a:rPr lang="en-US" dirty="0"/>
              <a:t>2025-2027 Strategy Themes</a:t>
            </a:r>
          </a:p>
        </p:txBody>
      </p:sp>
      <p:graphicFrame>
        <p:nvGraphicFramePr>
          <p:cNvPr id="5" name="Content Placeholder 4">
            <a:extLst>
              <a:ext uri="{FF2B5EF4-FFF2-40B4-BE49-F238E27FC236}">
                <a16:creationId xmlns:a16="http://schemas.microsoft.com/office/drawing/2014/main" id="{4090BF9D-3A8B-E0D9-14B2-994743F1E834}"/>
              </a:ext>
            </a:extLst>
          </p:cNvPr>
          <p:cNvGraphicFramePr>
            <a:graphicFrameLocks noGrp="1"/>
          </p:cNvGraphicFramePr>
          <p:nvPr>
            <p:ph idx="1"/>
            <p:extLst>
              <p:ext uri="{D42A27DB-BD31-4B8C-83A1-F6EECF244321}">
                <p14:modId xmlns:p14="http://schemas.microsoft.com/office/powerpoint/2010/main" val="2377665563"/>
              </p:ext>
            </p:extLst>
          </p:nvPr>
        </p:nvGraphicFramePr>
        <p:xfrm>
          <a:off x="0" y="1519238"/>
          <a:ext cx="1219199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53D490C-4F5C-763D-7369-4EA8E9319588}"/>
              </a:ext>
            </a:extLst>
          </p:cNvPr>
          <p:cNvSpPr>
            <a:spLocks noGrp="1"/>
          </p:cNvSpPr>
          <p:nvPr>
            <p:ph type="sldNum" sz="quarter" idx="12"/>
          </p:nvPr>
        </p:nvSpPr>
        <p:spPr/>
        <p:txBody>
          <a:bodyPr/>
          <a:lstStyle/>
          <a:p>
            <a:fld id="{3580723A-F0FC-4B28-BED3-40891E0CC722}" type="slidenum">
              <a:rPr lang="en-US" smtClean="0"/>
              <a:t>6</a:t>
            </a:fld>
            <a:endParaRPr lang="en-US" dirty="0"/>
          </a:p>
        </p:txBody>
      </p:sp>
    </p:spTree>
    <p:extLst>
      <p:ext uri="{BB962C8B-B14F-4D97-AF65-F5344CB8AC3E}">
        <p14:creationId xmlns:p14="http://schemas.microsoft.com/office/powerpoint/2010/main" val="4272596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C99E-207D-1E77-13A6-0DE3C4799FF9}"/>
              </a:ext>
            </a:extLst>
          </p:cNvPr>
          <p:cNvSpPr>
            <a:spLocks noGrp="1"/>
          </p:cNvSpPr>
          <p:nvPr>
            <p:ph type="title"/>
          </p:nvPr>
        </p:nvSpPr>
        <p:spPr/>
        <p:txBody>
          <a:bodyPr/>
          <a:lstStyle/>
          <a:p>
            <a:r>
              <a:rPr lang="en-US" dirty="0"/>
              <a:t>Strategy Implementation</a:t>
            </a:r>
          </a:p>
        </p:txBody>
      </p:sp>
      <p:sp>
        <p:nvSpPr>
          <p:cNvPr id="3" name="Content Placeholder 2">
            <a:extLst>
              <a:ext uri="{FF2B5EF4-FFF2-40B4-BE49-F238E27FC236}">
                <a16:creationId xmlns:a16="http://schemas.microsoft.com/office/drawing/2014/main" id="{37343539-BD60-F199-5BBA-4EA3CD19D1F0}"/>
              </a:ext>
            </a:extLst>
          </p:cNvPr>
          <p:cNvSpPr>
            <a:spLocks noGrp="1"/>
          </p:cNvSpPr>
          <p:nvPr>
            <p:ph idx="1"/>
          </p:nvPr>
        </p:nvSpPr>
        <p:spPr>
          <a:xfrm>
            <a:off x="838200" y="3886244"/>
            <a:ext cx="4913291" cy="1700438"/>
          </a:xfrm>
        </p:spPr>
        <p:txBody>
          <a:bodyPr vert="horz" lIns="91440" tIns="45720" rIns="91440" bIns="45720" rtlCol="0" anchor="t">
            <a:normAutofit/>
          </a:bodyPr>
          <a:lstStyle/>
          <a:p>
            <a:pPr marL="0" indent="0" algn="ctr">
              <a:buNone/>
            </a:pPr>
            <a:r>
              <a:rPr lang="en-US" dirty="0">
                <a:ea typeface="+mn-lt"/>
                <a:cs typeface="+mn-lt"/>
              </a:rPr>
              <a:t>ISA staff is charged </a:t>
            </a:r>
            <a:br>
              <a:rPr lang="en-US" dirty="0">
                <a:ea typeface="+mn-lt"/>
                <a:cs typeface="+mn-lt"/>
              </a:rPr>
            </a:br>
            <a:r>
              <a:rPr lang="en-US" dirty="0">
                <a:ea typeface="+mn-lt"/>
                <a:cs typeface="+mn-lt"/>
              </a:rPr>
              <a:t>with implementation </a:t>
            </a:r>
            <a:br>
              <a:rPr lang="en-US" dirty="0">
                <a:ea typeface="+mn-lt"/>
                <a:cs typeface="+mn-lt"/>
              </a:rPr>
            </a:br>
            <a:r>
              <a:rPr lang="en-US" dirty="0">
                <a:ea typeface="+mn-lt"/>
                <a:cs typeface="+mn-lt"/>
              </a:rPr>
              <a:t>of the plan.</a:t>
            </a:r>
            <a:endParaRPr lang="en-US" dirty="0">
              <a:ea typeface="Open Sans"/>
              <a:cs typeface="Open Sans"/>
            </a:endParaRPr>
          </a:p>
        </p:txBody>
      </p:sp>
      <p:sp>
        <p:nvSpPr>
          <p:cNvPr id="4" name="Slide Number Placeholder 3">
            <a:extLst>
              <a:ext uri="{FF2B5EF4-FFF2-40B4-BE49-F238E27FC236}">
                <a16:creationId xmlns:a16="http://schemas.microsoft.com/office/drawing/2014/main" id="{9D6CD127-D858-2CF9-95DD-30D7F016B322}"/>
              </a:ext>
            </a:extLst>
          </p:cNvPr>
          <p:cNvSpPr>
            <a:spLocks noGrp="1"/>
          </p:cNvSpPr>
          <p:nvPr>
            <p:ph type="sldNum" sz="quarter" idx="12"/>
          </p:nvPr>
        </p:nvSpPr>
        <p:spPr/>
        <p:txBody>
          <a:bodyPr/>
          <a:lstStyle/>
          <a:p>
            <a:fld id="{3580723A-F0FC-4B28-BED3-40891E0CC722}" type="slidenum">
              <a:rPr lang="en-US" smtClean="0"/>
              <a:t>7</a:t>
            </a:fld>
            <a:endParaRPr lang="en-US"/>
          </a:p>
        </p:txBody>
      </p:sp>
      <p:sp>
        <p:nvSpPr>
          <p:cNvPr id="6" name="Content Placeholder 2">
            <a:extLst>
              <a:ext uri="{FF2B5EF4-FFF2-40B4-BE49-F238E27FC236}">
                <a16:creationId xmlns:a16="http://schemas.microsoft.com/office/drawing/2014/main" id="{55CB5016-D024-83BF-3367-749D7999695F}"/>
              </a:ext>
            </a:extLst>
          </p:cNvPr>
          <p:cNvSpPr txBox="1">
            <a:spLocks/>
          </p:cNvSpPr>
          <p:nvPr/>
        </p:nvSpPr>
        <p:spPr>
          <a:xfrm>
            <a:off x="5948967" y="3888391"/>
            <a:ext cx="4913291" cy="1807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ea typeface="+mn-lt"/>
                <a:cs typeface="+mn-lt"/>
              </a:rPr>
              <a:t>The Executive Board </a:t>
            </a:r>
            <a:br>
              <a:rPr lang="en-US" dirty="0">
                <a:ea typeface="+mn-lt"/>
                <a:cs typeface="+mn-lt"/>
              </a:rPr>
            </a:br>
            <a:r>
              <a:rPr lang="en-US" dirty="0">
                <a:ea typeface="+mn-lt"/>
                <a:cs typeface="+mn-lt"/>
              </a:rPr>
              <a:t>actively collaborates with the staff team and together they review progress.</a:t>
            </a:r>
            <a:endParaRPr lang="en-US" dirty="0">
              <a:ea typeface="Open Sans"/>
              <a:cs typeface="Open Sans"/>
            </a:endParaRPr>
          </a:p>
        </p:txBody>
      </p:sp>
      <p:pic>
        <p:nvPicPr>
          <p:cNvPr id="8" name="Picture 7" descr="A logo of a company&#10;&#10;AI-generated content may be incorrect.">
            <a:extLst>
              <a:ext uri="{FF2B5EF4-FFF2-40B4-BE49-F238E27FC236}">
                <a16:creationId xmlns:a16="http://schemas.microsoft.com/office/drawing/2014/main" id="{B7AFE378-C487-EF7D-EAF9-DAD615D5AF34}"/>
              </a:ext>
            </a:extLst>
          </p:cNvPr>
          <p:cNvPicPr>
            <a:picLocks noChangeAspect="1"/>
          </p:cNvPicPr>
          <p:nvPr/>
        </p:nvPicPr>
        <p:blipFill>
          <a:blip r:embed="rId2"/>
          <a:stretch>
            <a:fillRect/>
          </a:stretch>
        </p:blipFill>
        <p:spPr>
          <a:xfrm>
            <a:off x="2649560" y="2408080"/>
            <a:ext cx="1301303" cy="1301304"/>
          </a:xfrm>
          <a:prstGeom prst="rect">
            <a:avLst/>
          </a:prstGeom>
        </p:spPr>
      </p:pic>
      <p:pic>
        <p:nvPicPr>
          <p:cNvPr id="9" name="Graphic 8" descr="Handshake outline">
            <a:extLst>
              <a:ext uri="{FF2B5EF4-FFF2-40B4-BE49-F238E27FC236}">
                <a16:creationId xmlns:a16="http://schemas.microsoft.com/office/drawing/2014/main" id="{96A71FD6-EE4C-7D9C-EC43-16F0049EA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490" y="2402984"/>
            <a:ext cx="1290033" cy="1322230"/>
          </a:xfrm>
          <a:prstGeom prst="rect">
            <a:avLst/>
          </a:prstGeom>
        </p:spPr>
      </p:pic>
    </p:spTree>
    <p:extLst>
      <p:ext uri="{BB962C8B-B14F-4D97-AF65-F5344CB8AC3E}">
        <p14:creationId xmlns:p14="http://schemas.microsoft.com/office/powerpoint/2010/main" val="3856042943"/>
      </p:ext>
    </p:extLst>
  </p:cSld>
  <p:clrMapOvr>
    <a:masterClrMapping/>
  </p:clrMapOvr>
</p:sld>
</file>

<file path=ppt/theme/theme1.xml><?xml version="1.0" encoding="utf-8"?>
<a:theme xmlns:a="http://schemas.openxmlformats.org/drawingml/2006/main" name="Office Theme">
  <a:themeElements>
    <a:clrScheme name="ISA Color Palette">
      <a:dk1>
        <a:srgbClr val="003A6B"/>
      </a:dk1>
      <a:lt1>
        <a:sysClr val="window" lastClr="FFFFFF"/>
      </a:lt1>
      <a:dk2>
        <a:srgbClr val="00A3AE"/>
      </a:dk2>
      <a:lt2>
        <a:srgbClr val="E7E6E6"/>
      </a:lt2>
      <a:accent1>
        <a:srgbClr val="003E6B"/>
      </a:accent1>
      <a:accent2>
        <a:srgbClr val="E67325"/>
      </a:accent2>
      <a:accent3>
        <a:srgbClr val="CF202F"/>
      </a:accent3>
      <a:accent4>
        <a:srgbClr val="FFC425"/>
      </a:accent4>
      <a:accent5>
        <a:srgbClr val="00A3AE"/>
      </a:accent5>
      <a:accent6>
        <a:srgbClr val="95C93D"/>
      </a:accent6>
      <a:hlink>
        <a:srgbClr val="75BEE9"/>
      </a:hlink>
      <a:folHlink>
        <a:srgbClr val="73477B"/>
      </a:folHlink>
    </a:clrScheme>
    <a:fontScheme name="ISA Fonts">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SA Color Palette">
      <a:dk1>
        <a:srgbClr val="003A6B"/>
      </a:dk1>
      <a:lt1>
        <a:sysClr val="window" lastClr="FFFFFF"/>
      </a:lt1>
      <a:dk2>
        <a:srgbClr val="00A3AE"/>
      </a:dk2>
      <a:lt2>
        <a:srgbClr val="E7E6E6"/>
      </a:lt2>
      <a:accent1>
        <a:srgbClr val="003E6B"/>
      </a:accent1>
      <a:accent2>
        <a:srgbClr val="E67325"/>
      </a:accent2>
      <a:accent3>
        <a:srgbClr val="CF202F"/>
      </a:accent3>
      <a:accent4>
        <a:srgbClr val="FFC425"/>
      </a:accent4>
      <a:accent5>
        <a:srgbClr val="00A3AE"/>
      </a:accent5>
      <a:accent6>
        <a:srgbClr val="95C93D"/>
      </a:accent6>
      <a:hlink>
        <a:srgbClr val="75BEE9"/>
      </a:hlink>
      <a:folHlink>
        <a:srgbClr val="73477B"/>
      </a:folHlink>
    </a:clrScheme>
    <a:fontScheme name="ISA Fonts">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SA PPT - wide format.pptx" id="{0FC12E1F-DC59-4A92-903A-6F404F38F2FB}" vid="{D722B4C6-E7AC-47D3-82AD-3960B15F60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1755</TotalTime>
  <Words>710</Words>
  <Application>Microsoft Office PowerPoint</Application>
  <PresentationFormat>Widescreen</PresentationFormat>
  <Paragraphs>89</Paragraphs>
  <Slides>7</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Aptos</vt:lpstr>
      <vt:lpstr>Arial</vt:lpstr>
      <vt:lpstr>Calibri</vt:lpstr>
      <vt:lpstr>Montserrat Light</vt:lpstr>
      <vt:lpstr>Montserrat SemiBold</vt:lpstr>
      <vt:lpstr>Open Sans</vt:lpstr>
      <vt:lpstr>Office Theme</vt:lpstr>
      <vt:lpstr>1_Office Theme</vt:lpstr>
      <vt:lpstr>ISA Strategy 2025-2027</vt:lpstr>
      <vt:lpstr>Vision  Create a better world through automation  Mission  Empowering the global automation community through standards and knowledge sharing  Values Excellence  |  Integrity  |  Diversity and Inclusion |  Collaboration  |  Professionalism</vt:lpstr>
      <vt:lpstr>PowerPoint Presentation</vt:lpstr>
      <vt:lpstr>Monumental Growth at ISA Over the past three years: </vt:lpstr>
      <vt:lpstr>A Three-Year Plan</vt:lpstr>
      <vt:lpstr>2025-2027 Strategy Themes</vt:lpstr>
      <vt:lpstr>Strategy Implementation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Casper</dc:creator>
  <cp:lastModifiedBy>Liz Neiman</cp:lastModifiedBy>
  <cp:revision>37</cp:revision>
  <dcterms:created xsi:type="dcterms:W3CDTF">2024-05-24T17:11:22Z</dcterms:created>
  <dcterms:modified xsi:type="dcterms:W3CDTF">2025-02-24T16:31:29Z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3e9399-c249-4520-8c5c-d1868dd48d35_Enabled">
    <vt:lpwstr>true</vt:lpwstr>
  </property>
  <property fmtid="{D5CDD505-2E9C-101B-9397-08002B2CF9AE}" pid="3" name="MSIP_Label_d13e9399-c249-4520-8c5c-d1868dd48d35_SetDate">
    <vt:lpwstr>2025-01-14T14:57:07Z</vt:lpwstr>
  </property>
  <property fmtid="{D5CDD505-2E9C-101B-9397-08002B2CF9AE}" pid="4" name="MSIP_Label_d13e9399-c249-4520-8c5c-d1868dd48d35_Method">
    <vt:lpwstr>Standard</vt:lpwstr>
  </property>
  <property fmtid="{D5CDD505-2E9C-101B-9397-08002B2CF9AE}" pid="5" name="MSIP_Label_d13e9399-c249-4520-8c5c-d1868dd48d35_Name">
    <vt:lpwstr>JM General</vt:lpwstr>
  </property>
  <property fmtid="{D5CDD505-2E9C-101B-9397-08002B2CF9AE}" pid="6" name="MSIP_Label_d13e9399-c249-4520-8c5c-d1868dd48d35_SiteId">
    <vt:lpwstr>3d520a79-ba4e-4651-a2ea-35af1de2e4f5</vt:lpwstr>
  </property>
  <property fmtid="{D5CDD505-2E9C-101B-9397-08002B2CF9AE}" pid="7" name="MSIP_Label_d13e9399-c249-4520-8c5c-d1868dd48d35_ActionId">
    <vt:lpwstr>7c5c95e8-f11a-4b6c-9d01-51a3840cf78f</vt:lpwstr>
  </property>
  <property fmtid="{D5CDD505-2E9C-101B-9397-08002B2CF9AE}" pid="8" name="MSIP_Label_d13e9399-c249-4520-8c5c-d1868dd48d35_ContentBits">
    <vt:lpwstr>0</vt:lpwstr>
  </property>
</Properties>
</file>